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77" r:id="rId5"/>
    <p:sldId id="283" r:id="rId6"/>
    <p:sldId id="259" r:id="rId7"/>
    <p:sldId id="260" r:id="rId8"/>
    <p:sldId id="261" r:id="rId9"/>
    <p:sldId id="262" r:id="rId10"/>
    <p:sldId id="279" r:id="rId11"/>
    <p:sldId id="280" r:id="rId12"/>
    <p:sldId id="263" r:id="rId13"/>
    <p:sldId id="282" r:id="rId14"/>
    <p:sldId id="264" r:id="rId15"/>
    <p:sldId id="281" r:id="rId16"/>
    <p:sldId id="265" r:id="rId17"/>
    <p:sldId id="266" r:id="rId18"/>
    <p:sldId id="267" r:id="rId19"/>
    <p:sldId id="268" r:id="rId20"/>
    <p:sldId id="269" r:id="rId21"/>
    <p:sldId id="270" r:id="rId22"/>
    <p:sldId id="271" r:id="rId23"/>
  </p:sldIdLst>
  <p:sldSz cx="9144000" cy="5143500" type="screen16x9"/>
  <p:notesSz cx="6858000" cy="9144000"/>
  <p:embeddedFontLst>
    <p:embeddedFont>
      <p:font typeface="Robo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Hausman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FF30D5ED-125F-4094-87AF-474B70BB5928}">
  <a:tblStyle styleId="{FF30D5ED-125F-4094-87AF-474B70BB5928}"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07" autoAdjust="0"/>
  </p:normalViewPr>
  <p:slideViewPr>
    <p:cSldViewPr snapToGrid="0">
      <p:cViewPr varScale="1">
        <p:scale>
          <a:sx n="61" d="100"/>
          <a:sy n="61" d="100"/>
        </p:scale>
        <p:origin x="16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4-22T13:01:31.659" idx="3">
    <p:pos x="6000" y="200"/>
    <p:text>Bodo Weber, Vertrieb, bodo.weber@jessenlenz.com</p:text>
  </p:cm>
  <p:cm authorId="0" dt="2017-04-22T13:02:21.107" idx="2">
    <p:pos x="6000" y="100"/>
    <p:text>Horst Strohkrich, Entwicklung und Projekte, horst.strohkirch@jessenlenz.com</p:text>
  </p:cm>
  <p:cm authorId="0" dt="2017-04-22T13:03:55.877" idx="1">
    <p:pos x="6000" y="0"/>
    <p:text>Nils Calibe, nils.calibe@jessenlenz.com, Entwicklung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Moderne ganzheitlich integrierende Systeme helfen dabei, dass die Umsetzung von Anforderungen nicht mehr “vergessen” werden kann. Sie automatisieren alle Abläufe zur Maßnahmenverfolgung und dem Erinnerungsmanagement und stellen sicher, dass auch modulübergreifend die Worklfows miteinander verzahnt werden. Die Norm korreliert natürlich mit dem technischen Fortschritt. Industrie 4.0 und die IATF sind aus einem bestimmten Blickwinkel so etwas  wie die 2 Seiten einer Medallie.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extLst>
      <p:ext uri="{BB962C8B-B14F-4D97-AF65-F5344CB8AC3E}">
        <p14:creationId xmlns:p14="http://schemas.microsoft.com/office/powerpoint/2010/main" val="390669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extLst>
      <p:ext uri="{BB962C8B-B14F-4D97-AF65-F5344CB8AC3E}">
        <p14:creationId xmlns:p14="http://schemas.microsoft.com/office/powerpoint/2010/main" val="61585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 </a:t>
            </a:r>
          </a:p>
        </p:txBody>
      </p:sp>
    </p:spTree>
    <p:extLst>
      <p:ext uri="{BB962C8B-B14F-4D97-AF65-F5344CB8AC3E}">
        <p14:creationId xmlns:p14="http://schemas.microsoft.com/office/powerpoint/2010/main" val="319306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extLst>
      <p:ext uri="{BB962C8B-B14F-4D97-AF65-F5344CB8AC3E}">
        <p14:creationId xmlns:p14="http://schemas.microsoft.com/office/powerpoint/2010/main" val="332475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Ziel ist die Vereinheitlichung der Normenstrukturen  -  Hier werden die Ziele aufgeführt, bei den denen CAQ-Systeme gefordert sind hier optimieren zu können. Sie verbinden Mensch und Maschine im Prozess und bilden Audit-Anforderungen automatisch und regelbasiert ab.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Die Systemanforderungen sind vielfältiger geworden. In den Unternehmen fallen heute eine Vielzahl unterschiedlicher Daten an, aus unterschiedlichen Quellen in einer unterschiedlichen Qualität. Sie sollen aber alle in einem ganzheitlichen Kennzahlensystem zugänglich gemacht werden. Prozesse müssen nicht mehr nur beherrscht, sondern auch bewertbar sein.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de-DE" dirty="0"/>
              <a:t>Die Systeme liefern mehr Deep </a:t>
            </a:r>
            <a:r>
              <a:rPr lang="de-DE" dirty="0" err="1"/>
              <a:t>Insights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extLst>
      <p:ext uri="{BB962C8B-B14F-4D97-AF65-F5344CB8AC3E}">
        <p14:creationId xmlns:p14="http://schemas.microsoft.com/office/powerpoint/2010/main" val="56081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Data anywhere on any device. Daten möglichst in Echtzeit (Realtime Operational Analytics) analysieren können. Wettbewerbsvorteile durch schnelleren Zugriff auf Entscheidungsrelevante Ergebnisse haben.  (IOT)  = Internet of things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Data anywhere on any device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Beurteilung der Datenqualität und der Qualität der Ortsangaben. Die Orts-Grundlagen basieren auf der Adresspflege in den Stammdaten.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
        <p:nvSpPr>
          <p:cNvPr id="19" name="Shape 19"/>
          <p:cNvSpPr txBox="1"/>
          <p:nvPr/>
        </p:nvSpPr>
        <p:spPr>
          <a:xfrm>
            <a:off x="437275" y="4655600"/>
            <a:ext cx="4938600" cy="282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20" name="Shape 20" descr="pdap75logo.gif"/>
          <p:cNvPicPr preferRelativeResize="0"/>
          <p:nvPr/>
        </p:nvPicPr>
        <p:blipFill>
          <a:blip r:embed="rId2">
            <a:alphaModFix/>
          </a:blip>
          <a:stretch>
            <a:fillRect/>
          </a:stretch>
        </p:blipFill>
        <p:spPr>
          <a:xfrm>
            <a:off x="0" y="0"/>
            <a:ext cx="1363249" cy="533299"/>
          </a:xfrm>
          <a:prstGeom prst="rect">
            <a:avLst/>
          </a:prstGeom>
          <a:noFill/>
          <a:ln>
            <a:noFill/>
          </a:ln>
        </p:spPr>
      </p:pic>
      <p:sp>
        <p:nvSpPr>
          <p:cNvPr id="21" name="Shape 21"/>
          <p:cNvSpPr txBox="1"/>
          <p:nvPr/>
        </p:nvSpPr>
        <p:spPr>
          <a:xfrm>
            <a:off x="1159775" y="0"/>
            <a:ext cx="4938600" cy="393600"/>
          </a:xfrm>
          <a:prstGeom prst="rect">
            <a:avLst/>
          </a:prstGeom>
          <a:noFill/>
          <a:ln>
            <a:noFill/>
          </a:ln>
        </p:spPr>
        <p:txBody>
          <a:bodyPr lIns="91425" tIns="91425" rIns="91425" bIns="91425" anchor="ctr" anchorCtr="0">
            <a:noAutofit/>
          </a:bodyPr>
          <a:lstStyle/>
          <a:p>
            <a:pPr lvl="0" rtl="0">
              <a:spcBef>
                <a:spcPts val="0"/>
              </a:spcBef>
              <a:buNone/>
            </a:pPr>
            <a:r>
              <a:rPr lang="en" sz="1100">
                <a:solidFill>
                  <a:schemeClr val="lt1"/>
                </a:solidFill>
                <a:latin typeface="Roboto"/>
                <a:ea typeface="Roboto"/>
                <a:cs typeface="Roboto"/>
                <a:sym typeface="Roboto"/>
              </a:rPr>
              <a:t>CAQ – Software und Analysesysteme für Ihre Prozesslenkung </a:t>
            </a:r>
          </a:p>
        </p:txBody>
      </p:sp>
      <p:sp>
        <p:nvSpPr>
          <p:cNvPr id="22" name="Shape 22"/>
          <p:cNvSpPr txBox="1"/>
          <p:nvPr/>
        </p:nvSpPr>
        <p:spPr>
          <a:xfrm>
            <a:off x="3292350" y="4761900"/>
            <a:ext cx="5465700" cy="282900"/>
          </a:xfrm>
          <a:prstGeom prst="rect">
            <a:avLst/>
          </a:prstGeom>
          <a:noFill/>
          <a:ln>
            <a:noFill/>
          </a:ln>
        </p:spPr>
        <p:txBody>
          <a:bodyPr lIns="91425" tIns="91425" rIns="91425" bIns="91425" anchor="ctr" anchorCtr="0">
            <a:noAutofit/>
          </a:bodyPr>
          <a:lstStyle/>
          <a:p>
            <a:pPr lvl="0" rtl="0">
              <a:spcBef>
                <a:spcPts val="0"/>
              </a:spcBef>
              <a:buNone/>
            </a:pPr>
            <a:r>
              <a:rPr lang="en" sz="800">
                <a:solidFill>
                  <a:schemeClr val="lt1"/>
                </a:solidFill>
                <a:latin typeface="Roboto"/>
                <a:ea typeface="Roboto"/>
                <a:cs typeface="Roboto"/>
                <a:sym typeface="Roboto"/>
              </a:rPr>
              <a:t>JessenLenz GmbH | Steinmetzstraße 3 | 23556 Lübeck | Fon: +49 ( 0451 )  873 60 - 0 | www.pdap.de | info@pdap.de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23"/>
        <p:cNvGrpSpPr/>
        <p:nvPr/>
      </p:nvGrpSpPr>
      <p:grpSpPr>
        <a:xfrm>
          <a:off x="0" y="0"/>
          <a:ext cx="0" cy="0"/>
          <a:chOff x="0" y="0"/>
          <a:chExt cx="0" cy="0"/>
        </a:xfrm>
      </p:grpSpPr>
      <p:grpSp>
        <p:nvGrpSpPr>
          <p:cNvPr id="24" name="Shape 24"/>
          <p:cNvGrpSpPr/>
          <p:nvPr/>
        </p:nvGrpSpPr>
        <p:grpSpPr>
          <a:xfrm>
            <a:off x="6098378" y="4"/>
            <a:ext cx="3045625" cy="2030570"/>
            <a:chOff x="6098378" y="4"/>
            <a:chExt cx="3045625" cy="2030570"/>
          </a:xfrm>
        </p:grpSpPr>
        <p:sp>
          <p:nvSpPr>
            <p:cNvPr id="25" name="Shape 25"/>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30" name="Shape 30"/>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31" name="Shape 3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5" name="Shape 45"/>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6" name="Shape 46"/>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4"/>
        <p:cNvGrpSpPr/>
        <p:nvPr/>
      </p:nvGrpSpPr>
      <p:grpSpPr>
        <a:xfrm>
          <a:off x="0" y="0"/>
          <a:ext cx="0" cy="0"/>
          <a:chOff x="0" y="0"/>
          <a:chExt cx="0" cy="0"/>
        </a:xfrm>
      </p:grpSpPr>
      <p:grpSp>
        <p:nvGrpSpPr>
          <p:cNvPr id="55" name="Shape 55"/>
          <p:cNvGrpSpPr/>
          <p:nvPr/>
        </p:nvGrpSpPr>
        <p:grpSpPr>
          <a:xfrm>
            <a:off x="6098378" y="4"/>
            <a:ext cx="3045625" cy="2030570"/>
            <a:chOff x="6098378" y="4"/>
            <a:chExt cx="3045625" cy="2030570"/>
          </a:xfrm>
        </p:grpSpPr>
        <p:sp>
          <p:nvSpPr>
            <p:cNvPr id="56" name="Shape 56"/>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9" name="Shape 59"/>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60" name="Shape 60"/>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61" name="Shape 61"/>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62" name="Shape 6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3"/>
        <p:cNvGrpSpPr/>
        <p:nvPr/>
      </p:nvGrpSpPr>
      <p:grpSpPr>
        <a:xfrm>
          <a:off x="0" y="0"/>
          <a:ext cx="0" cy="0"/>
          <a:chOff x="0" y="0"/>
          <a:chExt cx="0" cy="0"/>
        </a:xfrm>
      </p:grpSpPr>
      <p:sp>
        <p:nvSpPr>
          <p:cNvPr id="64" name="Shape 64"/>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5" name="Shape 65"/>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6" name="Shape 66"/>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7" name="Shape 67"/>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8" name="Shape 6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9" name="Shape 6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pic>
        <p:nvPicPr>
          <p:cNvPr id="70" name="Shape 70" descr="pdap75logo.gif"/>
          <p:cNvPicPr preferRelativeResize="0"/>
          <p:nvPr/>
        </p:nvPicPr>
        <p:blipFill>
          <a:blip r:embed="rId2">
            <a:alphaModFix/>
          </a:blip>
          <a:stretch>
            <a:fillRect/>
          </a:stretch>
        </p:blipFill>
        <p:spPr>
          <a:xfrm>
            <a:off x="0" y="0"/>
            <a:ext cx="1363249" cy="5332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73" name="Shape 73"/>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4"/>
        <p:cNvGrpSpPr/>
        <p:nvPr/>
      </p:nvGrpSpPr>
      <p:grpSpPr>
        <a:xfrm>
          <a:off x="0" y="0"/>
          <a:ext cx="0" cy="0"/>
          <a:chOff x="0" y="0"/>
          <a:chExt cx="0" cy="0"/>
        </a:xfrm>
      </p:grpSpPr>
      <p:grpSp>
        <p:nvGrpSpPr>
          <p:cNvPr id="75" name="Shape 75"/>
          <p:cNvGrpSpPr/>
          <p:nvPr/>
        </p:nvGrpSpPr>
        <p:grpSpPr>
          <a:xfrm>
            <a:off x="6098378" y="4"/>
            <a:ext cx="3045625" cy="2030570"/>
            <a:chOff x="6098378" y="4"/>
            <a:chExt cx="3045625" cy="2030570"/>
          </a:xfrm>
        </p:grpSpPr>
        <p:sp>
          <p:nvSpPr>
            <p:cNvPr id="76" name="Shape 76"/>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7" name="Shape 77"/>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8" name="Shape 78"/>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81" name="Shape 81"/>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82" name="Shape 82"/>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83" name="Shape 83"/>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‹Nr.›</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‹Nr.›</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‹Nr.›</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dap.d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hyperlink" Target="http://www.pdap.d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www.pdap.de/"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gif"/><Relationship Id="rId4" Type="http://schemas.openxmlformats.org/officeDocument/2006/relationships/hyperlink" Target="http://www.pdap.d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37.jpg"/><Relationship Id="rId7" Type="http://schemas.openxmlformats.org/officeDocument/2006/relationships/hyperlink" Target="http://www.pdap.d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gif"/><Relationship Id="rId5" Type="http://schemas.openxmlformats.org/officeDocument/2006/relationships/hyperlink" Target="http://www.pdap.de/"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www.pdap.de/"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3.gif"/><Relationship Id="rId7" Type="http://schemas.openxmlformats.org/officeDocument/2006/relationships/hyperlink" Target="http://www.pdap.d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7.gif"/><Relationship Id="rId7" Type="http://schemas.openxmlformats.org/officeDocument/2006/relationships/hyperlink" Target="http://www.pdap.de/"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hyperlink" Target="http://www.pdap.d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hyperlink" Target="http://www.pdap.d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598100" y="1775222"/>
            <a:ext cx="8222100" cy="838800"/>
          </a:xfrm>
          <a:prstGeom prst="rect">
            <a:avLst/>
          </a:prstGeom>
        </p:spPr>
        <p:txBody>
          <a:bodyPr lIns="91425" tIns="91425" rIns="91425" bIns="91425" anchor="b" anchorCtr="0">
            <a:noAutofit/>
          </a:bodyPr>
          <a:lstStyle/>
          <a:p>
            <a:pPr lvl="0" rtl="0">
              <a:spcBef>
                <a:spcPts val="0"/>
              </a:spcBef>
              <a:buNone/>
            </a:pPr>
            <a:r>
              <a:rPr lang="en" dirty="0"/>
              <a:t>PDAP7.5 MV - CAQ-Prozesse zur Laufzeit bewertbar im Kennzahlensystem  </a:t>
            </a:r>
          </a:p>
        </p:txBody>
      </p:sp>
      <p:sp>
        <p:nvSpPr>
          <p:cNvPr id="91" name="Shape 91"/>
          <p:cNvSpPr txBox="1">
            <a:spLocks noGrp="1"/>
          </p:cNvSpPr>
          <p:nvPr>
            <p:ph type="subTitle" idx="1"/>
          </p:nvPr>
        </p:nvSpPr>
        <p:spPr>
          <a:xfrm>
            <a:off x="3265721" y="2715925"/>
            <a:ext cx="5554500" cy="432900"/>
          </a:xfrm>
          <a:prstGeom prst="rect">
            <a:avLst/>
          </a:prstGeom>
        </p:spPr>
        <p:txBody>
          <a:bodyPr lIns="91425" tIns="91425" rIns="91425" bIns="91425" anchor="t" anchorCtr="0">
            <a:noAutofit/>
          </a:bodyPr>
          <a:lstStyle/>
          <a:p>
            <a:pPr lvl="0" rtl="0">
              <a:spcBef>
                <a:spcPts val="0"/>
              </a:spcBef>
              <a:buNone/>
            </a:pPr>
            <a:r>
              <a:rPr lang="en"/>
              <a:t>Anforderungen der Norm mit automatisierten Systemen umsetzen und nichts mehr vergessen können</a:t>
            </a:r>
          </a:p>
        </p:txBody>
      </p:sp>
      <p:pic>
        <p:nvPicPr>
          <p:cNvPr id="92" name="Shape 92"/>
          <p:cNvPicPr preferRelativeResize="0"/>
          <p:nvPr/>
        </p:nvPicPr>
        <p:blipFill>
          <a:blip r:embed="rId3">
            <a:alphaModFix/>
          </a:blip>
          <a:stretch>
            <a:fillRect/>
          </a:stretch>
        </p:blipFill>
        <p:spPr>
          <a:xfrm>
            <a:off x="598096" y="2614025"/>
            <a:ext cx="2468524" cy="2293374"/>
          </a:xfrm>
          <a:prstGeom prst="rect">
            <a:avLst/>
          </a:prstGeom>
          <a:noFill/>
          <a:ln>
            <a:noFill/>
          </a:ln>
        </p:spPr>
      </p:pic>
      <p:sp>
        <p:nvSpPr>
          <p:cNvPr id="93" name="Shape 93"/>
          <p:cNvSpPr txBox="1"/>
          <p:nvPr/>
        </p:nvSpPr>
        <p:spPr>
          <a:xfrm>
            <a:off x="3265725" y="4474500"/>
            <a:ext cx="2321100" cy="432900"/>
          </a:xfrm>
          <a:prstGeom prst="rect">
            <a:avLst/>
          </a:prstGeom>
          <a:noFill/>
          <a:ln>
            <a:noFill/>
          </a:ln>
        </p:spPr>
        <p:txBody>
          <a:bodyPr lIns="91425" tIns="91425" rIns="91425" bIns="91425" anchor="t" anchorCtr="0">
            <a:noAutofit/>
          </a:bodyPr>
          <a:lstStyle/>
          <a:p>
            <a:pPr lvl="0">
              <a:spcBef>
                <a:spcPts val="0"/>
              </a:spcBef>
              <a:buNone/>
            </a:pPr>
            <a:r>
              <a:rPr lang="en">
                <a:solidFill>
                  <a:schemeClr val="lt1"/>
                </a:solidFill>
                <a:latin typeface="Roboto"/>
                <a:ea typeface="Roboto"/>
                <a:cs typeface="Roboto"/>
                <a:sym typeface="Roboto"/>
              </a:rPr>
              <a:t>www.pdap.de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de-DE" dirty="0"/>
              <a:t>Datenalarm bei</a:t>
            </a:r>
            <a:r>
              <a:rPr lang="en" dirty="0"/>
              <a:t> </a:t>
            </a:r>
            <a:r>
              <a:rPr lang="de-DE" dirty="0"/>
              <a:t>Zielwertgefährdung</a:t>
            </a:r>
            <a:r>
              <a:rPr lang="en" dirty="0"/>
              <a:t> </a:t>
            </a:r>
          </a:p>
        </p:txBody>
      </p:sp>
      <p:cxnSp>
        <p:nvCxnSpPr>
          <p:cNvPr id="166" name="Shape 16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169" name="Shape 169" descr="pdap75logo.gif">
            <a:hlinkClick r:id="rId3"/>
          </p:cNvPr>
          <p:cNvPicPr preferRelativeResize="0"/>
          <p:nvPr/>
        </p:nvPicPr>
        <p:blipFill>
          <a:blip r:embed="rId4">
            <a:alphaModFix/>
          </a:blip>
          <a:stretch>
            <a:fillRect/>
          </a:stretch>
        </p:blipFill>
        <p:spPr>
          <a:xfrm>
            <a:off x="7706050" y="4553549"/>
            <a:ext cx="1363249" cy="533299"/>
          </a:xfrm>
          <a:prstGeom prst="rect">
            <a:avLst/>
          </a:prstGeom>
          <a:noFill/>
          <a:ln>
            <a:noFill/>
          </a:ln>
        </p:spPr>
      </p:pic>
      <p:pic>
        <p:nvPicPr>
          <p:cNvPr id="8" name="Grafik 7">
            <a:extLst>
              <a:ext uri="{FF2B5EF4-FFF2-40B4-BE49-F238E27FC236}">
                <a16:creationId xmlns:a16="http://schemas.microsoft.com/office/drawing/2014/main" id="{72F7CC76-1D07-411F-A60A-00FB9DC15BB7}"/>
              </a:ext>
            </a:extLst>
          </p:cNvPr>
          <p:cNvPicPr/>
          <p:nvPr/>
        </p:nvPicPr>
        <p:blipFill>
          <a:blip r:embed="rId5"/>
          <a:stretch>
            <a:fillRect/>
          </a:stretch>
        </p:blipFill>
        <p:spPr>
          <a:xfrm>
            <a:off x="3292141" y="1229975"/>
            <a:ext cx="4971594" cy="2874192"/>
          </a:xfrm>
          <a:prstGeom prst="rect">
            <a:avLst/>
          </a:prstGeom>
        </p:spPr>
      </p:pic>
      <p:sp>
        <p:nvSpPr>
          <p:cNvPr id="167" name="Shape 167"/>
          <p:cNvSpPr txBox="1">
            <a:spLocks noGrp="1"/>
          </p:cNvSpPr>
          <p:nvPr>
            <p:ph type="body" idx="1"/>
          </p:nvPr>
        </p:nvSpPr>
        <p:spPr>
          <a:xfrm>
            <a:off x="311700" y="1229975"/>
            <a:ext cx="4377000" cy="3470400"/>
          </a:xfrm>
          <a:prstGeom prst="rect">
            <a:avLst/>
          </a:prstGeom>
        </p:spPr>
        <p:txBody>
          <a:bodyPr lIns="91425" tIns="91425" rIns="91425" bIns="91425" anchor="t" anchorCtr="0">
            <a:noAutofit/>
          </a:bodyPr>
          <a:lstStyle/>
          <a:p>
            <a:pPr lvl="0"/>
            <a:r>
              <a:rPr lang="de-DE" sz="1800" dirty="0"/>
              <a:t>E-Mail an Benutzergruppen</a:t>
            </a:r>
            <a:br>
              <a:rPr lang="en" sz="1800" dirty="0"/>
            </a:br>
            <a:r>
              <a:rPr lang="de-DE" sz="1800" dirty="0"/>
              <a:t>kontinuierlicher Vergleich der </a:t>
            </a:r>
            <a:br>
              <a:rPr lang="de-DE" sz="1800" dirty="0"/>
            </a:br>
            <a:r>
              <a:rPr lang="de-DE" sz="1800" dirty="0"/>
              <a:t>IST-Durchschnittswerte mit</a:t>
            </a:r>
            <a:br>
              <a:rPr lang="de-DE" sz="1800" dirty="0"/>
            </a:br>
            <a:r>
              <a:rPr lang="de-DE" sz="1800" dirty="0"/>
              <a:t>dem max. SOLL-Durchschnitt</a:t>
            </a:r>
            <a:br>
              <a:rPr lang="de-DE" sz="1800" dirty="0"/>
            </a:br>
            <a:r>
              <a:rPr lang="de-DE" sz="1800" dirty="0"/>
              <a:t>laut Maximalwert gemäß</a:t>
            </a:r>
            <a:br>
              <a:rPr lang="de-DE" sz="1800" dirty="0"/>
            </a:br>
            <a:r>
              <a:rPr lang="de-DE" sz="1800" dirty="0"/>
              <a:t>Zielvorgabe</a:t>
            </a:r>
          </a:p>
          <a:p>
            <a:pPr lvl="0"/>
            <a:r>
              <a:rPr lang="de-DE" sz="1800" dirty="0"/>
              <a:t>Eskalationsmöglichkeit</a:t>
            </a:r>
            <a:br>
              <a:rPr lang="de-DE" sz="1800" dirty="0"/>
            </a:br>
            <a:r>
              <a:rPr lang="de-DE" sz="1800" dirty="0"/>
              <a:t>Warngrenze und max. Wert</a:t>
            </a:r>
          </a:p>
        </p:txBody>
      </p:sp>
    </p:spTree>
    <p:extLst>
      <p:ext uri="{BB962C8B-B14F-4D97-AF65-F5344CB8AC3E}">
        <p14:creationId xmlns:p14="http://schemas.microsoft.com/office/powerpoint/2010/main" val="92592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de-DE" dirty="0"/>
              <a:t>Verwaltung der Verteilerkreise im System</a:t>
            </a:r>
            <a:endParaRPr lang="en" dirty="0"/>
          </a:p>
        </p:txBody>
      </p:sp>
      <p:cxnSp>
        <p:nvCxnSpPr>
          <p:cNvPr id="166" name="Shape 16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169" name="Shape 169" descr="pdap75logo.gif">
            <a:hlinkClick r:id="rId3"/>
          </p:cNvPr>
          <p:cNvPicPr preferRelativeResize="0"/>
          <p:nvPr/>
        </p:nvPicPr>
        <p:blipFill>
          <a:blip r:embed="rId4">
            <a:alphaModFix/>
          </a:blip>
          <a:stretch>
            <a:fillRect/>
          </a:stretch>
        </p:blipFill>
        <p:spPr>
          <a:xfrm>
            <a:off x="7706050" y="4553549"/>
            <a:ext cx="1363249" cy="533299"/>
          </a:xfrm>
          <a:prstGeom prst="rect">
            <a:avLst/>
          </a:prstGeom>
          <a:noFill/>
          <a:ln>
            <a:noFill/>
          </a:ln>
        </p:spPr>
      </p:pic>
      <p:sp>
        <p:nvSpPr>
          <p:cNvPr id="167" name="Shape 167"/>
          <p:cNvSpPr txBox="1">
            <a:spLocks noGrp="1"/>
          </p:cNvSpPr>
          <p:nvPr>
            <p:ph type="body" idx="1"/>
          </p:nvPr>
        </p:nvSpPr>
        <p:spPr>
          <a:xfrm>
            <a:off x="311700" y="1229975"/>
            <a:ext cx="4377000" cy="3470400"/>
          </a:xfrm>
          <a:prstGeom prst="rect">
            <a:avLst/>
          </a:prstGeom>
        </p:spPr>
        <p:txBody>
          <a:bodyPr lIns="91425" tIns="91425" rIns="91425" bIns="91425" anchor="t" anchorCtr="0">
            <a:noAutofit/>
          </a:bodyPr>
          <a:lstStyle/>
          <a:p>
            <a:pPr lvl="0"/>
            <a:r>
              <a:rPr lang="de-DE" sz="1800" dirty="0"/>
              <a:t>Einbindung in die Gruppenverwaltung</a:t>
            </a:r>
          </a:p>
          <a:p>
            <a:pPr lvl="0"/>
            <a:r>
              <a:rPr lang="de-DE" sz="1800" dirty="0"/>
              <a:t>Verknüpfung auf die</a:t>
            </a:r>
            <a:br>
              <a:rPr lang="de-DE" sz="1800" dirty="0"/>
            </a:br>
            <a:r>
              <a:rPr lang="de-DE" sz="1800" dirty="0"/>
              <a:t>Stammdaten in der</a:t>
            </a:r>
            <a:br>
              <a:rPr lang="de-DE" sz="1800" dirty="0"/>
            </a:br>
            <a:r>
              <a:rPr lang="de-DE" sz="1800" dirty="0"/>
              <a:t>Benutzerverwaltung</a:t>
            </a:r>
          </a:p>
          <a:p>
            <a:pPr lvl="0"/>
            <a:r>
              <a:rPr lang="de-DE" sz="1800" dirty="0"/>
              <a:t>Platzhalter für Angaben </a:t>
            </a:r>
            <a:br>
              <a:rPr lang="de-DE" sz="1800" dirty="0"/>
            </a:br>
            <a:r>
              <a:rPr lang="de-DE" sz="1800" dirty="0"/>
              <a:t>mit Textbausteinen</a:t>
            </a:r>
          </a:p>
        </p:txBody>
      </p:sp>
      <p:pic>
        <p:nvPicPr>
          <p:cNvPr id="7" name="Grafik 6"/>
          <p:cNvPicPr/>
          <p:nvPr/>
        </p:nvPicPr>
        <p:blipFill>
          <a:blip r:embed="rId5"/>
          <a:stretch>
            <a:fillRect/>
          </a:stretch>
        </p:blipFill>
        <p:spPr>
          <a:xfrm>
            <a:off x="4472728" y="976027"/>
            <a:ext cx="3751397" cy="3574525"/>
          </a:xfrm>
          <a:prstGeom prst="rect">
            <a:avLst/>
          </a:prstGeom>
        </p:spPr>
      </p:pic>
    </p:spTree>
    <p:extLst>
      <p:ext uri="{BB962C8B-B14F-4D97-AF65-F5344CB8AC3E}">
        <p14:creationId xmlns:p14="http://schemas.microsoft.com/office/powerpoint/2010/main" val="17988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dirty="0"/>
              <a:t>Schwerpunktverdichtung nach Abweichungen </a:t>
            </a:r>
          </a:p>
        </p:txBody>
      </p:sp>
      <p:cxnSp>
        <p:nvCxnSpPr>
          <p:cNvPr id="175" name="Shape 175"/>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176" name="Shape 176"/>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pPr lvl="0" rtl="0">
              <a:spcBef>
                <a:spcPts val="0"/>
              </a:spcBef>
              <a:buNone/>
            </a:pPr>
            <a:r>
              <a:rPr lang="en" sz="1800"/>
              <a:t>Kategorien von Fehlerbildern</a:t>
            </a:r>
          </a:p>
          <a:p>
            <a:pPr lvl="0" rtl="0">
              <a:spcBef>
                <a:spcPts val="0"/>
              </a:spcBef>
              <a:buNone/>
            </a:pPr>
            <a:r>
              <a:rPr lang="en" sz="1800"/>
              <a:t>Zusammenfassung von Abhängigkeiten</a:t>
            </a:r>
          </a:p>
          <a:p>
            <a:pPr lvl="0" rtl="0">
              <a:spcBef>
                <a:spcPts val="0"/>
              </a:spcBef>
              <a:buNone/>
            </a:pPr>
            <a:r>
              <a:rPr lang="en" sz="1800"/>
              <a:t>Auflösung von Unterfehlern</a:t>
            </a:r>
          </a:p>
          <a:p>
            <a:pPr lvl="0" rtl="0">
              <a:spcBef>
                <a:spcPts val="0"/>
              </a:spcBef>
              <a:buNone/>
            </a:pPr>
            <a:r>
              <a:rPr lang="en" sz="1800"/>
              <a:t>Visualisierung der Anteile an der Gesamtrate</a:t>
            </a:r>
          </a:p>
          <a:p>
            <a:pPr lvl="0" rtl="0">
              <a:spcBef>
                <a:spcPts val="0"/>
              </a:spcBef>
              <a:buNone/>
            </a:pPr>
            <a:br>
              <a:rPr lang="en" sz="1800"/>
            </a:br>
            <a:endParaRPr lang="en" sz="1800"/>
          </a:p>
        </p:txBody>
      </p:sp>
      <p:pic>
        <p:nvPicPr>
          <p:cNvPr id="177" name="Shape 177" descr="pdap_sunburst2.gif"/>
          <p:cNvPicPr preferRelativeResize="0"/>
          <p:nvPr/>
        </p:nvPicPr>
        <p:blipFill>
          <a:blip r:embed="rId3">
            <a:alphaModFix/>
          </a:blip>
          <a:stretch>
            <a:fillRect/>
          </a:stretch>
        </p:blipFill>
        <p:spPr>
          <a:xfrm>
            <a:off x="4980900" y="1170200"/>
            <a:ext cx="3272041" cy="3820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de-DE"/>
              <a:t>Fehlerbaumdarstellung</a:t>
            </a:r>
            <a:r>
              <a:rPr lang="en"/>
              <a:t> </a:t>
            </a:r>
            <a:endParaRPr lang="en" dirty="0"/>
          </a:p>
        </p:txBody>
      </p:sp>
      <p:cxnSp>
        <p:nvCxnSpPr>
          <p:cNvPr id="175" name="Shape 175"/>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176" name="Shape 176"/>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pPr lvl="0" rtl="0">
              <a:spcBef>
                <a:spcPts val="0"/>
              </a:spcBef>
              <a:buNone/>
            </a:pPr>
            <a:r>
              <a:rPr lang="de-DE" sz="1800" dirty="0"/>
              <a:t>Auflösung des Fehlerbaums nach Reklamationsanzahl</a:t>
            </a:r>
            <a:endParaRPr lang="en" sz="1800" dirty="0"/>
          </a:p>
          <a:p>
            <a:pPr lvl="0" rtl="0">
              <a:spcBef>
                <a:spcPts val="0"/>
              </a:spcBef>
              <a:buNone/>
            </a:pPr>
            <a:r>
              <a:rPr lang="de-DE" sz="1800" dirty="0"/>
              <a:t>Interaktiver Export nach Excel, mit Darstellung der </a:t>
            </a:r>
            <a:br>
              <a:rPr lang="de-DE" sz="1800" dirty="0"/>
            </a:br>
            <a:r>
              <a:rPr lang="de-DE" sz="1800" dirty="0"/>
              <a:t>Struktur nach </a:t>
            </a:r>
            <a:br>
              <a:rPr lang="de-DE" sz="1800" dirty="0"/>
            </a:br>
            <a:r>
              <a:rPr lang="de-DE" sz="1800" dirty="0"/>
              <a:t>Fehlerebenen</a:t>
            </a:r>
            <a:endParaRPr lang="en" sz="1800" dirty="0"/>
          </a:p>
          <a:p>
            <a:pPr lvl="0" rtl="0">
              <a:spcBef>
                <a:spcPts val="0"/>
              </a:spcBef>
              <a:buNone/>
            </a:pPr>
            <a:br>
              <a:rPr lang="en" sz="1800" dirty="0"/>
            </a:br>
            <a:endParaRPr lang="en" sz="1800" dirty="0"/>
          </a:p>
        </p:txBody>
      </p:sp>
      <p:pic>
        <p:nvPicPr>
          <p:cNvPr id="6" name="Grafik 5"/>
          <p:cNvPicPr/>
          <p:nvPr/>
        </p:nvPicPr>
        <p:blipFill>
          <a:blip r:embed="rId3"/>
          <a:stretch>
            <a:fillRect/>
          </a:stretch>
        </p:blipFill>
        <p:spPr>
          <a:xfrm>
            <a:off x="5020962" y="1017800"/>
            <a:ext cx="3635538" cy="3428163"/>
          </a:xfrm>
          <a:prstGeom prst="rect">
            <a:avLst/>
          </a:prstGeom>
        </p:spPr>
      </p:pic>
      <p:pic>
        <p:nvPicPr>
          <p:cNvPr id="7" name="Grafik 6">
            <a:extLst>
              <a:ext uri="{FF2B5EF4-FFF2-40B4-BE49-F238E27FC236}">
                <a16:creationId xmlns:a16="http://schemas.microsoft.com/office/drawing/2014/main" id="{D952830B-DBF3-47FA-9E5E-5C82121E10EB}"/>
              </a:ext>
            </a:extLst>
          </p:cNvPr>
          <p:cNvPicPr/>
          <p:nvPr/>
        </p:nvPicPr>
        <p:blipFill>
          <a:blip r:embed="rId4"/>
          <a:stretch>
            <a:fillRect/>
          </a:stretch>
        </p:blipFill>
        <p:spPr>
          <a:xfrm>
            <a:off x="2700609" y="2486753"/>
            <a:ext cx="2174291" cy="1959210"/>
          </a:xfrm>
          <a:prstGeom prst="rect">
            <a:avLst/>
          </a:prstGeom>
        </p:spPr>
      </p:pic>
    </p:spTree>
    <p:extLst>
      <p:ext uri="{BB962C8B-B14F-4D97-AF65-F5344CB8AC3E}">
        <p14:creationId xmlns:p14="http://schemas.microsoft.com/office/powerpoint/2010/main" val="20522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Risikobewertung in der Qualitätsplanung</a:t>
            </a:r>
          </a:p>
        </p:txBody>
      </p:sp>
      <p:cxnSp>
        <p:nvCxnSpPr>
          <p:cNvPr id="183" name="Shape 183"/>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184" name="Shape 184"/>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pPr lvl="0" rtl="0">
              <a:spcBef>
                <a:spcPts val="0"/>
              </a:spcBef>
              <a:buNone/>
            </a:pPr>
            <a:r>
              <a:rPr lang="en" sz="1800" dirty="0"/>
              <a:t>Einbinden von Control Plans und FMEA</a:t>
            </a:r>
          </a:p>
          <a:p>
            <a:pPr lvl="0" rtl="0">
              <a:spcBef>
                <a:spcPts val="0"/>
              </a:spcBef>
              <a:buNone/>
            </a:pPr>
            <a:r>
              <a:rPr lang="en" sz="1800" dirty="0"/>
              <a:t>Tag (#) Kennzeichnungen für Fehler- und Ursachen-Beschreibungen</a:t>
            </a:r>
          </a:p>
          <a:p>
            <a:pPr lvl="0">
              <a:spcBef>
                <a:spcPts val="0"/>
              </a:spcBef>
              <a:buNone/>
            </a:pPr>
            <a:r>
              <a:rPr lang="en" sz="1800" dirty="0"/>
              <a:t>Beurteilung von Fehlern in der Risikomatrix</a:t>
            </a:r>
          </a:p>
          <a:p>
            <a:pPr lvl="0" rtl="0">
              <a:spcBef>
                <a:spcPts val="0"/>
              </a:spcBef>
              <a:buNone/>
            </a:pPr>
            <a:r>
              <a:rPr lang="en" sz="1800" dirty="0"/>
              <a:t>Aufdecken von Abhängigkeiten</a:t>
            </a:r>
          </a:p>
          <a:p>
            <a:pPr lvl="0" rtl="0">
              <a:spcBef>
                <a:spcPts val="0"/>
              </a:spcBef>
              <a:buNone/>
            </a:pPr>
            <a:r>
              <a:rPr lang="en" sz="1800" dirty="0"/>
              <a:t>Nutzung von Daten aus Qualitätsplanung, Risikobewertung und Feld</a:t>
            </a:r>
          </a:p>
        </p:txBody>
      </p:sp>
      <p:pic>
        <p:nvPicPr>
          <p:cNvPr id="185" name="Shape 185" descr="fehlerbilder.gif"/>
          <p:cNvPicPr preferRelativeResize="0"/>
          <p:nvPr/>
        </p:nvPicPr>
        <p:blipFill>
          <a:blip r:embed="rId3">
            <a:alphaModFix/>
          </a:blip>
          <a:stretch>
            <a:fillRect/>
          </a:stretch>
        </p:blipFill>
        <p:spPr>
          <a:xfrm>
            <a:off x="5120697" y="1099450"/>
            <a:ext cx="3637627" cy="345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Risikobewertung in der Qualitätsplanung</a:t>
            </a:r>
          </a:p>
        </p:txBody>
      </p:sp>
      <p:cxnSp>
        <p:nvCxnSpPr>
          <p:cNvPr id="183" name="Shape 183"/>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6" name="Grafik 5"/>
          <p:cNvPicPr/>
          <p:nvPr/>
        </p:nvPicPr>
        <p:blipFill>
          <a:blip r:embed="rId3"/>
          <a:stretch>
            <a:fillRect/>
          </a:stretch>
        </p:blipFill>
        <p:spPr>
          <a:xfrm>
            <a:off x="1691640" y="1119002"/>
            <a:ext cx="5760720" cy="3331845"/>
          </a:xfrm>
          <a:prstGeom prst="rect">
            <a:avLst/>
          </a:prstGeom>
        </p:spPr>
      </p:pic>
    </p:spTree>
    <p:extLst>
      <p:ext uri="{BB962C8B-B14F-4D97-AF65-F5344CB8AC3E}">
        <p14:creationId xmlns:p14="http://schemas.microsoft.com/office/powerpoint/2010/main" val="389634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Risikobewertung über alle FMEA’s</a:t>
            </a:r>
          </a:p>
        </p:txBody>
      </p:sp>
      <p:cxnSp>
        <p:nvCxnSpPr>
          <p:cNvPr id="191" name="Shape 191"/>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8" name="Grafik 7"/>
          <p:cNvPicPr/>
          <p:nvPr/>
        </p:nvPicPr>
        <p:blipFill rotWithShape="1">
          <a:blip r:embed="rId3"/>
          <a:srcRect t="17617"/>
          <a:stretch/>
        </p:blipFill>
        <p:spPr>
          <a:xfrm>
            <a:off x="4828500" y="1229975"/>
            <a:ext cx="3686533" cy="3146242"/>
          </a:xfrm>
          <a:prstGeom prst="rect">
            <a:avLst/>
          </a:prstGeom>
        </p:spPr>
      </p:pic>
      <p:sp>
        <p:nvSpPr>
          <p:cNvPr id="9" name="Shape 184"/>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r>
              <a:rPr lang="de-DE" sz="1800" dirty="0"/>
              <a:t>Aufbau der Risikomatrix mit </a:t>
            </a:r>
            <a:r>
              <a:rPr lang="en" sz="1800" dirty="0"/>
              <a:t>Ein</a:t>
            </a:r>
            <a:r>
              <a:rPr lang="de-DE" sz="1800" dirty="0" err="1"/>
              <a:t>schätzung</a:t>
            </a:r>
            <a:r>
              <a:rPr lang="de-DE" sz="1800" dirty="0"/>
              <a:t> nach einzelnen oder insgesamt über alle </a:t>
            </a:r>
            <a:r>
              <a:rPr lang="de-DE" sz="1800" dirty="0" err="1"/>
              <a:t>FMEA‘s</a:t>
            </a:r>
            <a:endParaRPr lang="en" sz="1800" dirty="0"/>
          </a:p>
          <a:p>
            <a:pPr lvl="0" rtl="0">
              <a:spcBef>
                <a:spcPts val="0"/>
              </a:spcBef>
              <a:buNone/>
            </a:pPr>
            <a:endParaRPr lang="en"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dirty="0"/>
              <a:t>Bewertung der Kundenzufriedenheit </a:t>
            </a:r>
          </a:p>
        </p:txBody>
      </p:sp>
      <p:cxnSp>
        <p:nvCxnSpPr>
          <p:cNvPr id="199" name="Shape 199"/>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200" name="Shape 200"/>
          <p:cNvPicPr preferRelativeResize="0"/>
          <p:nvPr/>
        </p:nvPicPr>
        <p:blipFill rotWithShape="1">
          <a:blip r:embed="rId3">
            <a:alphaModFix/>
          </a:blip>
          <a:srcRect l="288" r="288"/>
          <a:stretch/>
        </p:blipFill>
        <p:spPr>
          <a:xfrm>
            <a:off x="2518814" y="1398800"/>
            <a:ext cx="6472787" cy="3245649"/>
          </a:xfrm>
          <a:prstGeom prst="rect">
            <a:avLst/>
          </a:prstGeom>
          <a:noFill/>
          <a:ln>
            <a:noFill/>
          </a:ln>
        </p:spPr>
      </p:pic>
      <p:sp>
        <p:nvSpPr>
          <p:cNvPr id="201" name="Shape 201"/>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a:spcBef>
                <a:spcPts val="0"/>
              </a:spcBef>
              <a:buNone/>
            </a:pPr>
            <a:r>
              <a:rPr lang="en" sz="1800"/>
              <a:t>Beurteilung von regionalen und saisonalen Einflüssen in einer Wärmebildkarte</a:t>
            </a:r>
          </a:p>
          <a:p>
            <a:pPr lvl="0">
              <a:spcBef>
                <a:spcPts val="0"/>
              </a:spcBef>
              <a:buNone/>
            </a:pPr>
            <a:r>
              <a:rPr lang="en" sz="1800"/>
              <a:t>Beobachtung der</a:t>
            </a:r>
            <a:br>
              <a:rPr lang="en" sz="1800"/>
            </a:br>
            <a:r>
              <a:rPr lang="en" sz="1800"/>
              <a:t>Entwicklung</a:t>
            </a:r>
            <a:br>
              <a:rPr lang="en" sz="1800"/>
            </a:br>
            <a:r>
              <a:rPr lang="en" sz="1800"/>
              <a:t>im interaktiven </a:t>
            </a:r>
            <a:br>
              <a:rPr lang="en" sz="1800"/>
            </a:br>
            <a:r>
              <a:rPr lang="en" sz="1800"/>
              <a:t>Zeitstrahl</a:t>
            </a:r>
          </a:p>
          <a:p>
            <a:pPr lvl="0" rtl="0">
              <a:spcBef>
                <a:spcPts val="0"/>
              </a:spcBef>
              <a:buNone/>
            </a:pPr>
            <a:r>
              <a:rPr lang="en" sz="1800"/>
              <a:t>Bildung von Kategorien</a:t>
            </a:r>
          </a:p>
        </p:txBody>
      </p:sp>
      <p:pic>
        <p:nvPicPr>
          <p:cNvPr id="202" name="Shape 202"/>
          <p:cNvPicPr preferRelativeResize="0"/>
          <p:nvPr/>
        </p:nvPicPr>
        <p:blipFill>
          <a:blip r:embed="rId4">
            <a:alphaModFix/>
          </a:blip>
          <a:stretch>
            <a:fillRect/>
          </a:stretch>
        </p:blipFill>
        <p:spPr>
          <a:xfrm>
            <a:off x="6625150" y="1562074"/>
            <a:ext cx="2031349" cy="796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Kundenzufriedenheit nach PLZ-Kategorien</a:t>
            </a:r>
          </a:p>
        </p:txBody>
      </p:sp>
      <p:cxnSp>
        <p:nvCxnSpPr>
          <p:cNvPr id="208" name="Shape 208"/>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209" name="Shape 209"/>
          <p:cNvPicPr preferRelativeResize="0"/>
          <p:nvPr/>
        </p:nvPicPr>
        <p:blipFill>
          <a:blip r:embed="rId3">
            <a:alphaModFix/>
          </a:blip>
          <a:stretch>
            <a:fillRect/>
          </a:stretch>
        </p:blipFill>
        <p:spPr>
          <a:xfrm>
            <a:off x="2518814" y="1398800"/>
            <a:ext cx="6472787" cy="3245649"/>
          </a:xfrm>
          <a:prstGeom prst="rect">
            <a:avLst/>
          </a:prstGeom>
          <a:noFill/>
          <a:ln>
            <a:noFill/>
          </a:ln>
        </p:spPr>
      </p:pic>
      <p:sp>
        <p:nvSpPr>
          <p:cNvPr id="210" name="Shape 210"/>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rtl="0">
              <a:spcBef>
                <a:spcPts val="0"/>
              </a:spcBef>
              <a:buNone/>
            </a:pPr>
            <a:r>
              <a:rPr lang="en" sz="1800"/>
              <a:t>Beurteilung von regionalen und saisonalen Einflüssen in einer Wärmebildkarte</a:t>
            </a:r>
          </a:p>
          <a:p>
            <a:pPr lvl="0" rtl="0">
              <a:spcBef>
                <a:spcPts val="0"/>
              </a:spcBef>
              <a:buNone/>
            </a:pPr>
            <a:r>
              <a:rPr lang="en" sz="1800"/>
              <a:t>Beobachtung der</a:t>
            </a:r>
            <a:br>
              <a:rPr lang="en" sz="1800"/>
            </a:br>
            <a:r>
              <a:rPr lang="en" sz="1800"/>
              <a:t>Entwicklung</a:t>
            </a:r>
            <a:br>
              <a:rPr lang="en" sz="1800"/>
            </a:br>
            <a:r>
              <a:rPr lang="en" sz="1800"/>
              <a:t>im interaktiven </a:t>
            </a:r>
            <a:br>
              <a:rPr lang="en" sz="1800"/>
            </a:br>
            <a:r>
              <a:rPr lang="en" sz="1800"/>
              <a:t>Zeitstrahl</a:t>
            </a:r>
          </a:p>
          <a:p>
            <a:pPr lvl="0" rtl="0">
              <a:spcBef>
                <a:spcPts val="0"/>
              </a:spcBef>
              <a:buNone/>
            </a:pPr>
            <a:r>
              <a:rPr lang="en" sz="1800"/>
              <a:t>Bildung von Kategorien</a:t>
            </a:r>
          </a:p>
        </p:txBody>
      </p:sp>
      <p:pic>
        <p:nvPicPr>
          <p:cNvPr id="211" name="Shape 211"/>
          <p:cNvPicPr preferRelativeResize="0"/>
          <p:nvPr/>
        </p:nvPicPr>
        <p:blipFill>
          <a:blip r:embed="rId4">
            <a:alphaModFix/>
          </a:blip>
          <a:stretch>
            <a:fillRect/>
          </a:stretch>
        </p:blipFill>
        <p:spPr>
          <a:xfrm>
            <a:off x="7965999" y="1229974"/>
            <a:ext cx="931250" cy="1687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Bewertung der Arbeitskosten im Länderkontext</a:t>
            </a:r>
          </a:p>
        </p:txBody>
      </p:sp>
      <p:cxnSp>
        <p:nvCxnSpPr>
          <p:cNvPr id="217" name="Shape 217"/>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218" name="Shape 218"/>
          <p:cNvPicPr preferRelativeResize="0"/>
          <p:nvPr/>
        </p:nvPicPr>
        <p:blipFill>
          <a:blip r:embed="rId3">
            <a:alphaModFix/>
          </a:blip>
          <a:stretch>
            <a:fillRect/>
          </a:stretch>
        </p:blipFill>
        <p:spPr>
          <a:xfrm>
            <a:off x="3042875" y="1411250"/>
            <a:ext cx="5948724" cy="3464000"/>
          </a:xfrm>
          <a:prstGeom prst="rect">
            <a:avLst/>
          </a:prstGeom>
          <a:noFill/>
          <a:ln>
            <a:noFill/>
          </a:ln>
        </p:spPr>
      </p:pic>
      <p:pic>
        <p:nvPicPr>
          <p:cNvPr id="219" name="Shape 219"/>
          <p:cNvPicPr preferRelativeResize="0"/>
          <p:nvPr/>
        </p:nvPicPr>
        <p:blipFill>
          <a:blip r:embed="rId4">
            <a:alphaModFix/>
          </a:blip>
          <a:stretch>
            <a:fillRect/>
          </a:stretch>
        </p:blipFill>
        <p:spPr>
          <a:xfrm>
            <a:off x="6384299" y="1598999"/>
            <a:ext cx="2144749" cy="681975"/>
          </a:xfrm>
          <a:prstGeom prst="rect">
            <a:avLst/>
          </a:prstGeom>
          <a:noFill/>
          <a:ln>
            <a:noFill/>
          </a:ln>
        </p:spPr>
      </p:pic>
      <p:sp>
        <p:nvSpPr>
          <p:cNvPr id="220" name="Shape 220"/>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rtl="0">
              <a:spcBef>
                <a:spcPts val="0"/>
              </a:spcBef>
              <a:buNone/>
            </a:pPr>
            <a:r>
              <a:rPr lang="en" sz="1800"/>
              <a:t>Beurteilung von regionalen und saisonalen Einflüssen in einer Wärmebildkarte</a:t>
            </a:r>
          </a:p>
          <a:p>
            <a:pPr lvl="0" rtl="0">
              <a:spcBef>
                <a:spcPts val="0"/>
              </a:spcBef>
              <a:buNone/>
            </a:pPr>
            <a:r>
              <a:rPr lang="en" sz="1800"/>
              <a:t>Beobachtung der</a:t>
            </a:r>
            <a:br>
              <a:rPr lang="en" sz="1800"/>
            </a:br>
            <a:r>
              <a:rPr lang="en" sz="1800"/>
              <a:t>Entwicklung</a:t>
            </a:r>
            <a:br>
              <a:rPr lang="en" sz="1800"/>
            </a:br>
            <a:r>
              <a:rPr lang="en" sz="1800"/>
              <a:t>im interaktiven </a:t>
            </a:r>
            <a:br>
              <a:rPr lang="en" sz="1800"/>
            </a:br>
            <a:r>
              <a:rPr lang="en" sz="1800"/>
              <a:t>Zeitstrahl</a:t>
            </a:r>
          </a:p>
          <a:p>
            <a:pPr lvl="0" rtl="0">
              <a:spcBef>
                <a:spcPts val="0"/>
              </a:spcBef>
              <a:buNone/>
            </a:pPr>
            <a:r>
              <a:rPr lang="en" sz="1800"/>
              <a:t>Bildung von Kategorien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pic>
        <p:nvPicPr>
          <p:cNvPr id="98" name="Shape 98" descr="Closeup from the side of a hand pushing a knob on an audio mixer"/>
          <p:cNvPicPr preferRelativeResize="0"/>
          <p:nvPr/>
        </p:nvPicPr>
        <p:blipFill rotWithShape="1">
          <a:blip r:embed="rId3">
            <a:alphaModFix/>
          </a:blip>
          <a:srcRect l="7506" r="42247" b="15419"/>
          <a:stretch/>
        </p:blipFill>
        <p:spPr>
          <a:xfrm>
            <a:off x="-9150" y="0"/>
            <a:ext cx="4594498" cy="5143500"/>
          </a:xfrm>
          <a:prstGeom prst="rect">
            <a:avLst/>
          </a:prstGeom>
          <a:noFill/>
          <a:ln>
            <a:noFill/>
          </a:ln>
        </p:spPr>
      </p:pic>
      <p:sp>
        <p:nvSpPr>
          <p:cNvPr id="99" name="Shape 99"/>
          <p:cNvSpPr txBox="1">
            <a:spLocks noGrp="1"/>
          </p:cNvSpPr>
          <p:nvPr>
            <p:ph type="title"/>
          </p:nvPr>
        </p:nvSpPr>
        <p:spPr>
          <a:xfrm>
            <a:off x="265500" y="1830600"/>
            <a:ext cx="4045199" cy="1482300"/>
          </a:xfrm>
          <a:prstGeom prst="rect">
            <a:avLst/>
          </a:prstGeom>
        </p:spPr>
        <p:txBody>
          <a:bodyPr lIns="91425" tIns="91425" rIns="91425" bIns="91425" anchor="ctr" anchorCtr="0">
            <a:noAutofit/>
          </a:bodyPr>
          <a:lstStyle/>
          <a:p>
            <a:pPr lvl="0">
              <a:spcBef>
                <a:spcPts val="0"/>
              </a:spcBef>
              <a:buNone/>
            </a:pPr>
            <a:r>
              <a:rPr lang="en">
                <a:solidFill>
                  <a:schemeClr val="lt1"/>
                </a:solidFill>
              </a:rPr>
              <a:t>ZIELE DER IATF 16949</a:t>
            </a:r>
          </a:p>
          <a:p>
            <a:pPr lvl="0">
              <a:spcBef>
                <a:spcPts val="0"/>
              </a:spcBef>
              <a:buNone/>
            </a:pPr>
            <a:r>
              <a:rPr lang="en" sz="1400">
                <a:solidFill>
                  <a:schemeClr val="lt1"/>
                </a:solidFill>
              </a:rPr>
              <a:t>Der kontinuierliche Verbesserungsprozess</a:t>
            </a:r>
          </a:p>
          <a:p>
            <a:pPr lvl="0" rtl="0">
              <a:spcBef>
                <a:spcPts val="0"/>
              </a:spcBef>
              <a:buNone/>
            </a:pPr>
            <a:endParaRPr>
              <a:solidFill>
                <a:schemeClr val="lt1"/>
              </a:solidFill>
            </a:endParaRPr>
          </a:p>
        </p:txBody>
      </p:sp>
      <p:sp>
        <p:nvSpPr>
          <p:cNvPr id="100" name="Shape 100"/>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a:t>Kundenzufriedenheit erhöhen</a:t>
            </a:r>
          </a:p>
          <a:p>
            <a:pPr lvl="0">
              <a:spcBef>
                <a:spcPts val="0"/>
              </a:spcBef>
              <a:buNone/>
            </a:pPr>
            <a:r>
              <a:rPr lang="en"/>
              <a:t>Ziele definieren und kontrollieren</a:t>
            </a:r>
          </a:p>
          <a:p>
            <a:pPr lvl="0">
              <a:spcBef>
                <a:spcPts val="0"/>
              </a:spcBef>
              <a:buNone/>
            </a:pPr>
            <a:r>
              <a:rPr lang="en"/>
              <a:t>Schwerpunkt Fehlervermeidung statt Fehlerbehebung</a:t>
            </a:r>
          </a:p>
          <a:p>
            <a:pPr lvl="0">
              <a:spcBef>
                <a:spcPts val="0"/>
              </a:spcBef>
              <a:buNone/>
            </a:pPr>
            <a:r>
              <a:rPr lang="en"/>
              <a:t>Risikobetrachtung und Minimierung</a:t>
            </a:r>
          </a:p>
          <a:p>
            <a:pPr lvl="0">
              <a:spcBef>
                <a:spcPts val="0"/>
              </a:spcBef>
              <a:buNone/>
            </a:pPr>
            <a:r>
              <a:rPr lang="en"/>
              <a:t>Gewährleistungsmanagement auch (No-Trouble-Found)</a:t>
            </a:r>
          </a:p>
          <a:p>
            <a:pPr lvl="0">
              <a:spcBef>
                <a:spcPts val="0"/>
              </a:spcBef>
              <a:buNone/>
            </a:pPr>
            <a:r>
              <a:rPr lang="en"/>
              <a:t>Unterlieferantenmanagement und Entwicklungsanforderungen</a:t>
            </a:r>
          </a:p>
          <a:p>
            <a:pPr lvl="0" rtl="0">
              <a:spcBef>
                <a:spcPts val="0"/>
              </a:spcBef>
              <a:buNone/>
            </a:pPr>
            <a:endParaRPr/>
          </a:p>
        </p:txBody>
      </p:sp>
      <p:pic>
        <p:nvPicPr>
          <p:cNvPr id="101" name="Shape 101"/>
          <p:cNvPicPr preferRelativeResize="0"/>
          <p:nvPr/>
        </p:nvPicPr>
        <p:blipFill rotWithShape="1">
          <a:blip r:embed="rId4">
            <a:alphaModFix/>
          </a:blip>
          <a:srcRect b="49044"/>
          <a:stretch/>
        </p:blipFill>
        <p:spPr>
          <a:xfrm>
            <a:off x="1626901" y="3122976"/>
            <a:ext cx="1512144" cy="1482300"/>
          </a:xfrm>
          <a:prstGeom prst="rect">
            <a:avLst/>
          </a:prstGeom>
          <a:noFill/>
          <a:ln>
            <a:noFill/>
          </a:ln>
        </p:spPr>
      </p:pic>
      <p:pic>
        <p:nvPicPr>
          <p:cNvPr id="102" name="Shape 102"/>
          <p:cNvPicPr preferRelativeResize="0"/>
          <p:nvPr/>
        </p:nvPicPr>
        <p:blipFill>
          <a:blip r:embed="rId5">
            <a:alphaModFix/>
          </a:blip>
          <a:stretch>
            <a:fillRect/>
          </a:stretch>
        </p:blipFill>
        <p:spPr>
          <a:xfrm>
            <a:off x="2915825" y="4275999"/>
            <a:ext cx="1301549" cy="679800"/>
          </a:xfrm>
          <a:prstGeom prst="rect">
            <a:avLst/>
          </a:prstGeom>
          <a:noFill/>
          <a:ln>
            <a:noFill/>
          </a:ln>
        </p:spPr>
      </p:pic>
      <p:pic>
        <p:nvPicPr>
          <p:cNvPr id="103" name="Shape 103" descr="pdap75logo.gif">
            <a:hlinkClick r:id="rId6"/>
          </p:cNvPr>
          <p:cNvPicPr preferRelativeResize="0"/>
          <p:nvPr/>
        </p:nvPicPr>
        <p:blipFill>
          <a:blip r:embed="rId7">
            <a:alphaModFix/>
          </a:blip>
          <a:stretch>
            <a:fillRect/>
          </a:stretch>
        </p:blipFill>
        <p:spPr>
          <a:xfrm>
            <a:off x="7706050" y="4553549"/>
            <a:ext cx="1363249" cy="5332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Bewertung der Daten nach Vertrauenswürdigkeit</a:t>
            </a:r>
          </a:p>
        </p:txBody>
      </p:sp>
      <p:cxnSp>
        <p:nvCxnSpPr>
          <p:cNvPr id="226" name="Shape 22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227" name="Shape 227"/>
          <p:cNvSpPr txBox="1">
            <a:spLocks noGrp="1"/>
          </p:cNvSpPr>
          <p:nvPr>
            <p:ph type="body" idx="1"/>
          </p:nvPr>
        </p:nvSpPr>
        <p:spPr>
          <a:xfrm>
            <a:off x="311700" y="1229975"/>
            <a:ext cx="3999900" cy="3339000"/>
          </a:xfrm>
          <a:prstGeom prst="rect">
            <a:avLst/>
          </a:prstGeom>
        </p:spPr>
        <p:txBody>
          <a:bodyPr lIns="91425" tIns="91425" rIns="91425" bIns="91425" anchor="t" anchorCtr="0">
            <a:noAutofit/>
          </a:bodyPr>
          <a:lstStyle/>
          <a:p>
            <a:pPr lvl="0" rtl="0">
              <a:spcBef>
                <a:spcPts val="0"/>
              </a:spcBef>
              <a:buNone/>
            </a:pPr>
            <a:r>
              <a:rPr lang="en" sz="1800"/>
              <a:t>Beurteilung von regionalen und saisonalen Einflüssen in einer Wärmebildkarte</a:t>
            </a:r>
          </a:p>
          <a:p>
            <a:pPr lvl="0" rtl="0">
              <a:spcBef>
                <a:spcPts val="0"/>
              </a:spcBef>
              <a:buNone/>
            </a:pPr>
            <a:r>
              <a:rPr lang="en" sz="1800"/>
              <a:t>Beobachtung der</a:t>
            </a:r>
            <a:br>
              <a:rPr lang="en" sz="1800"/>
            </a:br>
            <a:r>
              <a:rPr lang="en" sz="1800"/>
              <a:t>Entwicklung</a:t>
            </a:r>
            <a:br>
              <a:rPr lang="en" sz="1800"/>
            </a:br>
            <a:r>
              <a:rPr lang="en" sz="1800"/>
              <a:t>im interaktiven </a:t>
            </a:r>
            <a:br>
              <a:rPr lang="en" sz="1800"/>
            </a:br>
            <a:r>
              <a:rPr lang="en" sz="1800"/>
              <a:t>Zeitstrahl</a:t>
            </a:r>
          </a:p>
          <a:p>
            <a:pPr lvl="0" rtl="0">
              <a:spcBef>
                <a:spcPts val="0"/>
              </a:spcBef>
              <a:buNone/>
            </a:pPr>
            <a:r>
              <a:rPr lang="en" sz="1800"/>
              <a:t>Bildung von Kategorien</a:t>
            </a:r>
          </a:p>
        </p:txBody>
      </p:sp>
      <p:pic>
        <p:nvPicPr>
          <p:cNvPr id="228" name="Shape 228"/>
          <p:cNvPicPr preferRelativeResize="0"/>
          <p:nvPr/>
        </p:nvPicPr>
        <p:blipFill>
          <a:blip r:embed="rId3">
            <a:alphaModFix/>
          </a:blip>
          <a:stretch>
            <a:fillRect/>
          </a:stretch>
        </p:blipFill>
        <p:spPr>
          <a:xfrm>
            <a:off x="4487325" y="1336949"/>
            <a:ext cx="3842056" cy="2895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descr="Overhead shot of young people sitting on a boardwalk"/>
          <p:cNvPicPr preferRelativeResize="0"/>
          <p:nvPr/>
        </p:nvPicPr>
        <p:blipFill rotWithShape="1">
          <a:blip r:embed="rId3">
            <a:alphaModFix/>
          </a:blip>
          <a:srcRect t="8630" r="1254" b="8063"/>
          <a:stretch/>
        </p:blipFill>
        <p:spPr>
          <a:xfrm>
            <a:off x="-30675" y="0"/>
            <a:ext cx="9174676" cy="5143501"/>
          </a:xfrm>
          <a:prstGeom prst="rect">
            <a:avLst/>
          </a:prstGeom>
          <a:noFill/>
          <a:ln>
            <a:noFill/>
          </a:ln>
        </p:spPr>
      </p:pic>
      <p:sp>
        <p:nvSpPr>
          <p:cNvPr id="234" name="Shape 234"/>
          <p:cNvSpPr txBox="1">
            <a:spLocks noGrp="1"/>
          </p:cNvSpPr>
          <p:nvPr>
            <p:ph type="title"/>
          </p:nvPr>
        </p:nvSpPr>
        <p:spPr>
          <a:xfrm>
            <a:off x="490250" y="747325"/>
            <a:ext cx="4439100" cy="3831900"/>
          </a:xfrm>
          <a:prstGeom prst="rect">
            <a:avLst/>
          </a:prstGeom>
        </p:spPr>
        <p:txBody>
          <a:bodyPr lIns="91425" tIns="91425" rIns="91425" bIns="91425" anchor="ctr" anchorCtr="0">
            <a:noAutofit/>
          </a:bodyPr>
          <a:lstStyle/>
          <a:p>
            <a:pPr lvl="0" rtl="0">
              <a:spcBef>
                <a:spcPts val="0"/>
              </a:spcBef>
              <a:spcAft>
                <a:spcPts val="1000"/>
              </a:spcAft>
              <a:buNone/>
            </a:pPr>
            <a:endParaRPr sz="3000" b="1"/>
          </a:p>
          <a:p>
            <a:pPr lvl="0" rtl="0">
              <a:spcBef>
                <a:spcPts val="0"/>
              </a:spcBef>
              <a:spcAft>
                <a:spcPts val="1000"/>
              </a:spcAft>
              <a:buNone/>
            </a:pPr>
            <a:r>
              <a:rPr lang="en" sz="2400"/>
              <a:t>Reduzieren Sie Ihre Risikomatrix und machen Sie mehr aus Ihren Daten</a:t>
            </a:r>
          </a:p>
          <a:p>
            <a:pPr lvl="0" rtl="0">
              <a:spcBef>
                <a:spcPts val="0"/>
              </a:spcBef>
              <a:spcAft>
                <a:spcPts val="1000"/>
              </a:spcAft>
              <a:buNone/>
            </a:pPr>
            <a:r>
              <a:rPr lang="en" sz="2400"/>
              <a:t>Prozesse nicht nur  beherrschen, sondern auch bewerten </a:t>
            </a:r>
          </a:p>
          <a:p>
            <a:pPr lvl="0" rtl="0">
              <a:spcBef>
                <a:spcPts val="0"/>
              </a:spcBef>
              <a:spcAft>
                <a:spcPts val="1000"/>
              </a:spcAft>
              <a:buNone/>
            </a:pPr>
            <a:endParaRPr sz="2400"/>
          </a:p>
          <a:p>
            <a:pPr lvl="0" rtl="0">
              <a:spcBef>
                <a:spcPts val="0"/>
              </a:spcBef>
              <a:spcAft>
                <a:spcPts val="1000"/>
              </a:spcAft>
              <a:buNone/>
            </a:pPr>
            <a:r>
              <a:rPr lang="en" sz="1400"/>
              <a:t>Prozesslenkung und Analyse</a:t>
            </a:r>
          </a:p>
          <a:p>
            <a:pPr lvl="0" rtl="0">
              <a:spcBef>
                <a:spcPts val="0"/>
              </a:spcBef>
              <a:spcAft>
                <a:spcPts val="1000"/>
              </a:spcAft>
              <a:buNone/>
            </a:pPr>
            <a:endParaRPr sz="3000"/>
          </a:p>
          <a:p>
            <a:pPr lvl="0" rtl="0">
              <a:spcBef>
                <a:spcPts val="0"/>
              </a:spcBef>
              <a:spcAft>
                <a:spcPts val="1000"/>
              </a:spcAft>
              <a:buNone/>
            </a:pPr>
            <a:endParaRPr sz="3000"/>
          </a:p>
        </p:txBody>
      </p:sp>
      <p:grpSp>
        <p:nvGrpSpPr>
          <p:cNvPr id="235" name="Shape 235"/>
          <p:cNvGrpSpPr/>
          <p:nvPr/>
        </p:nvGrpSpPr>
        <p:grpSpPr>
          <a:xfrm>
            <a:off x="5212393" y="864519"/>
            <a:ext cx="3307407" cy="3307407"/>
            <a:chOff x="5212393" y="864519"/>
            <a:chExt cx="3307407" cy="3307407"/>
          </a:xfrm>
        </p:grpSpPr>
        <p:sp>
          <p:nvSpPr>
            <p:cNvPr id="236" name="Shape 236"/>
            <p:cNvSpPr/>
            <p:nvPr/>
          </p:nvSpPr>
          <p:spPr>
            <a:xfrm>
              <a:off x="5212393" y="86451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37" name="Shape 237"/>
            <p:cNvSpPr/>
            <p:nvPr/>
          </p:nvSpPr>
          <p:spPr>
            <a:xfrm>
              <a:off x="5549484" y="86451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38" name="Shape 238"/>
            <p:cNvSpPr/>
            <p:nvPr/>
          </p:nvSpPr>
          <p:spPr>
            <a:xfrm>
              <a:off x="5886575"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39" name="Shape 239"/>
            <p:cNvSpPr/>
            <p:nvPr/>
          </p:nvSpPr>
          <p:spPr>
            <a:xfrm>
              <a:off x="622366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0" name="Shape 240"/>
            <p:cNvSpPr/>
            <p:nvPr/>
          </p:nvSpPr>
          <p:spPr>
            <a:xfrm>
              <a:off x="656075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1" name="Shape 241"/>
            <p:cNvSpPr/>
            <p:nvPr/>
          </p:nvSpPr>
          <p:spPr>
            <a:xfrm>
              <a:off x="689784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2" name="Shape 242"/>
            <p:cNvSpPr/>
            <p:nvPr/>
          </p:nvSpPr>
          <p:spPr>
            <a:xfrm>
              <a:off x="723493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3" name="Shape 243"/>
            <p:cNvSpPr/>
            <p:nvPr/>
          </p:nvSpPr>
          <p:spPr>
            <a:xfrm>
              <a:off x="7572022"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4" name="Shape 244"/>
            <p:cNvSpPr/>
            <p:nvPr/>
          </p:nvSpPr>
          <p:spPr>
            <a:xfrm>
              <a:off x="7909113"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5" name="Shape 245"/>
            <p:cNvSpPr/>
            <p:nvPr/>
          </p:nvSpPr>
          <p:spPr>
            <a:xfrm>
              <a:off x="8246200" y="86451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46" name="Shape 246"/>
            <p:cNvSpPr/>
            <p:nvPr/>
          </p:nvSpPr>
          <p:spPr>
            <a:xfrm>
              <a:off x="5212393" y="120160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7" name="Shape 247"/>
            <p:cNvSpPr/>
            <p:nvPr/>
          </p:nvSpPr>
          <p:spPr>
            <a:xfrm>
              <a:off x="5549484" y="120160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8" name="Shape 248"/>
            <p:cNvSpPr/>
            <p:nvPr/>
          </p:nvSpPr>
          <p:spPr>
            <a:xfrm>
              <a:off x="5886575" y="1201621"/>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49" name="Shape 249"/>
            <p:cNvSpPr/>
            <p:nvPr/>
          </p:nvSpPr>
          <p:spPr>
            <a:xfrm>
              <a:off x="622366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0" name="Shape 250"/>
            <p:cNvSpPr/>
            <p:nvPr/>
          </p:nvSpPr>
          <p:spPr>
            <a:xfrm>
              <a:off x="656075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1" name="Shape 251"/>
            <p:cNvSpPr/>
            <p:nvPr/>
          </p:nvSpPr>
          <p:spPr>
            <a:xfrm>
              <a:off x="689784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2" name="Shape 252"/>
            <p:cNvSpPr/>
            <p:nvPr/>
          </p:nvSpPr>
          <p:spPr>
            <a:xfrm>
              <a:off x="723493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3" name="Shape 253"/>
            <p:cNvSpPr/>
            <p:nvPr/>
          </p:nvSpPr>
          <p:spPr>
            <a:xfrm>
              <a:off x="7572022"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4" name="Shape 254"/>
            <p:cNvSpPr/>
            <p:nvPr/>
          </p:nvSpPr>
          <p:spPr>
            <a:xfrm>
              <a:off x="7909113"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5" name="Shape 255"/>
            <p:cNvSpPr/>
            <p:nvPr/>
          </p:nvSpPr>
          <p:spPr>
            <a:xfrm>
              <a:off x="8246200" y="120160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56" name="Shape 256"/>
            <p:cNvSpPr/>
            <p:nvPr/>
          </p:nvSpPr>
          <p:spPr>
            <a:xfrm>
              <a:off x="5212393"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7" name="Shape 257"/>
            <p:cNvSpPr/>
            <p:nvPr/>
          </p:nvSpPr>
          <p:spPr>
            <a:xfrm>
              <a:off x="5549484"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8" name="Shape 258"/>
            <p:cNvSpPr/>
            <p:nvPr/>
          </p:nvSpPr>
          <p:spPr>
            <a:xfrm>
              <a:off x="5886575" y="1538699"/>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59" name="Shape 259"/>
            <p:cNvSpPr/>
            <p:nvPr/>
          </p:nvSpPr>
          <p:spPr>
            <a:xfrm>
              <a:off x="622366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0" name="Shape 260"/>
            <p:cNvSpPr/>
            <p:nvPr/>
          </p:nvSpPr>
          <p:spPr>
            <a:xfrm>
              <a:off x="656075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1" name="Shape 261"/>
            <p:cNvSpPr/>
            <p:nvPr/>
          </p:nvSpPr>
          <p:spPr>
            <a:xfrm>
              <a:off x="689784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2" name="Shape 262"/>
            <p:cNvSpPr/>
            <p:nvPr/>
          </p:nvSpPr>
          <p:spPr>
            <a:xfrm>
              <a:off x="723493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3" name="Shape 263"/>
            <p:cNvSpPr/>
            <p:nvPr/>
          </p:nvSpPr>
          <p:spPr>
            <a:xfrm>
              <a:off x="7572022"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4" name="Shape 264"/>
            <p:cNvSpPr/>
            <p:nvPr/>
          </p:nvSpPr>
          <p:spPr>
            <a:xfrm>
              <a:off x="7909113"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5" name="Shape 265"/>
            <p:cNvSpPr/>
            <p:nvPr/>
          </p:nvSpPr>
          <p:spPr>
            <a:xfrm>
              <a:off x="8246200" y="1538699"/>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66" name="Shape 266"/>
            <p:cNvSpPr/>
            <p:nvPr/>
          </p:nvSpPr>
          <p:spPr>
            <a:xfrm>
              <a:off x="5212393"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7" name="Shape 267"/>
            <p:cNvSpPr/>
            <p:nvPr/>
          </p:nvSpPr>
          <p:spPr>
            <a:xfrm>
              <a:off x="5549484"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8" name="Shape 268"/>
            <p:cNvSpPr/>
            <p:nvPr/>
          </p:nvSpPr>
          <p:spPr>
            <a:xfrm>
              <a:off x="5886575"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69" name="Shape 269"/>
            <p:cNvSpPr/>
            <p:nvPr/>
          </p:nvSpPr>
          <p:spPr>
            <a:xfrm>
              <a:off x="6223662"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0" name="Shape 270"/>
            <p:cNvSpPr/>
            <p:nvPr/>
          </p:nvSpPr>
          <p:spPr>
            <a:xfrm>
              <a:off x="6560753" y="187578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1" name="Shape 271"/>
            <p:cNvSpPr/>
            <p:nvPr/>
          </p:nvSpPr>
          <p:spPr>
            <a:xfrm>
              <a:off x="6897843"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2" name="Shape 272"/>
            <p:cNvSpPr/>
            <p:nvPr/>
          </p:nvSpPr>
          <p:spPr>
            <a:xfrm>
              <a:off x="7234932"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3" name="Shape 273"/>
            <p:cNvSpPr/>
            <p:nvPr/>
          </p:nvSpPr>
          <p:spPr>
            <a:xfrm>
              <a:off x="7572022"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4" name="Shape 274"/>
            <p:cNvSpPr/>
            <p:nvPr/>
          </p:nvSpPr>
          <p:spPr>
            <a:xfrm>
              <a:off x="7909113"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5" name="Shape 275"/>
            <p:cNvSpPr/>
            <p:nvPr/>
          </p:nvSpPr>
          <p:spPr>
            <a:xfrm>
              <a:off x="8246200" y="187578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76" name="Shape 276"/>
            <p:cNvSpPr/>
            <p:nvPr/>
          </p:nvSpPr>
          <p:spPr>
            <a:xfrm>
              <a:off x="5212393" y="221287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77" name="Shape 277"/>
            <p:cNvSpPr/>
            <p:nvPr/>
          </p:nvSpPr>
          <p:spPr>
            <a:xfrm>
              <a:off x="5549484"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8" name="Shape 278"/>
            <p:cNvSpPr/>
            <p:nvPr/>
          </p:nvSpPr>
          <p:spPr>
            <a:xfrm>
              <a:off x="5886575"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79" name="Shape 279"/>
            <p:cNvSpPr/>
            <p:nvPr/>
          </p:nvSpPr>
          <p:spPr>
            <a:xfrm>
              <a:off x="6223662"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0" name="Shape 280"/>
            <p:cNvSpPr/>
            <p:nvPr/>
          </p:nvSpPr>
          <p:spPr>
            <a:xfrm>
              <a:off x="6560753"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1" name="Shape 281"/>
            <p:cNvSpPr/>
            <p:nvPr/>
          </p:nvSpPr>
          <p:spPr>
            <a:xfrm>
              <a:off x="6897843" y="221287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2" name="Shape 282"/>
            <p:cNvSpPr/>
            <p:nvPr/>
          </p:nvSpPr>
          <p:spPr>
            <a:xfrm>
              <a:off x="7234932"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3" name="Shape 283"/>
            <p:cNvSpPr/>
            <p:nvPr/>
          </p:nvSpPr>
          <p:spPr>
            <a:xfrm>
              <a:off x="7572022"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4" name="Shape 284"/>
            <p:cNvSpPr/>
            <p:nvPr/>
          </p:nvSpPr>
          <p:spPr>
            <a:xfrm>
              <a:off x="7909113" y="2212878"/>
              <a:ext cx="273600" cy="273600"/>
            </a:xfrm>
            <a:prstGeom prst="rect">
              <a:avLst/>
            </a:prstGeom>
            <a:solidFill>
              <a:srgbClr val="FF00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5" name="Shape 285"/>
            <p:cNvSpPr/>
            <p:nvPr/>
          </p:nvSpPr>
          <p:spPr>
            <a:xfrm>
              <a:off x="8246200" y="221287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86" name="Shape 286"/>
            <p:cNvSpPr/>
            <p:nvPr/>
          </p:nvSpPr>
          <p:spPr>
            <a:xfrm>
              <a:off x="5212393" y="254996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87" name="Shape 287"/>
            <p:cNvSpPr/>
            <p:nvPr/>
          </p:nvSpPr>
          <p:spPr>
            <a:xfrm>
              <a:off x="5549484" y="2549968"/>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88" name="Shape 288"/>
            <p:cNvSpPr/>
            <p:nvPr/>
          </p:nvSpPr>
          <p:spPr>
            <a:xfrm>
              <a:off x="5886575"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89" name="Shape 289"/>
            <p:cNvSpPr/>
            <p:nvPr/>
          </p:nvSpPr>
          <p:spPr>
            <a:xfrm>
              <a:off x="6223662" y="2549968"/>
              <a:ext cx="273600" cy="273600"/>
            </a:xfrm>
            <a:prstGeom prst="rect">
              <a:avLst/>
            </a:prstGeom>
            <a:solidFill>
              <a:srgbClr val="FF9900"/>
            </a:solidFill>
            <a:ln>
              <a:noFill/>
            </a:ln>
          </p:spPr>
          <p:txBody>
            <a:bodyPr lIns="91425" tIns="91425" rIns="91425" bIns="91425" anchor="ctr" anchorCtr="0">
              <a:noAutofit/>
            </a:bodyPr>
            <a:lstStyle/>
            <a:p>
              <a:pPr lvl="0" rtl="0">
                <a:spcBef>
                  <a:spcPts val="0"/>
                </a:spcBef>
                <a:buNone/>
              </a:pPr>
              <a:endParaRPr/>
            </a:p>
          </p:txBody>
        </p:sp>
        <p:sp>
          <p:nvSpPr>
            <p:cNvPr id="290" name="Shape 290"/>
            <p:cNvSpPr/>
            <p:nvPr/>
          </p:nvSpPr>
          <p:spPr>
            <a:xfrm>
              <a:off x="6560753"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1" name="Shape 291"/>
            <p:cNvSpPr/>
            <p:nvPr/>
          </p:nvSpPr>
          <p:spPr>
            <a:xfrm>
              <a:off x="6897843"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2" name="Shape 292"/>
            <p:cNvSpPr/>
            <p:nvPr/>
          </p:nvSpPr>
          <p:spPr>
            <a:xfrm>
              <a:off x="7234932" y="2549968"/>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293" name="Shape 293"/>
            <p:cNvSpPr/>
            <p:nvPr/>
          </p:nvSpPr>
          <p:spPr>
            <a:xfrm>
              <a:off x="7572022"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4" name="Shape 294"/>
            <p:cNvSpPr/>
            <p:nvPr/>
          </p:nvSpPr>
          <p:spPr>
            <a:xfrm>
              <a:off x="7909113"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5" name="Shape 295"/>
            <p:cNvSpPr/>
            <p:nvPr/>
          </p:nvSpPr>
          <p:spPr>
            <a:xfrm>
              <a:off x="8246200" y="2549968"/>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296" name="Shape 296"/>
            <p:cNvSpPr/>
            <p:nvPr/>
          </p:nvSpPr>
          <p:spPr>
            <a:xfrm>
              <a:off x="5212393"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7" name="Shape 297"/>
            <p:cNvSpPr/>
            <p:nvPr/>
          </p:nvSpPr>
          <p:spPr>
            <a:xfrm>
              <a:off x="5549484"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8" name="Shape 298"/>
            <p:cNvSpPr/>
            <p:nvPr/>
          </p:nvSpPr>
          <p:spPr>
            <a:xfrm>
              <a:off x="5886575"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299" name="Shape 299"/>
            <p:cNvSpPr/>
            <p:nvPr/>
          </p:nvSpPr>
          <p:spPr>
            <a:xfrm>
              <a:off x="6223662" y="288705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0" name="Shape 300"/>
            <p:cNvSpPr/>
            <p:nvPr/>
          </p:nvSpPr>
          <p:spPr>
            <a:xfrm>
              <a:off x="6560753"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1" name="Shape 301"/>
            <p:cNvSpPr/>
            <p:nvPr/>
          </p:nvSpPr>
          <p:spPr>
            <a:xfrm>
              <a:off x="6897843"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2" name="Shape 302"/>
            <p:cNvSpPr/>
            <p:nvPr/>
          </p:nvSpPr>
          <p:spPr>
            <a:xfrm>
              <a:off x="7234932"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3" name="Shape 303"/>
            <p:cNvSpPr/>
            <p:nvPr/>
          </p:nvSpPr>
          <p:spPr>
            <a:xfrm>
              <a:off x="7572022" y="288705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04" name="Shape 304"/>
            <p:cNvSpPr/>
            <p:nvPr/>
          </p:nvSpPr>
          <p:spPr>
            <a:xfrm>
              <a:off x="7909113" y="2887057"/>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305" name="Shape 305"/>
            <p:cNvSpPr/>
            <p:nvPr/>
          </p:nvSpPr>
          <p:spPr>
            <a:xfrm>
              <a:off x="8246200" y="2887057"/>
              <a:ext cx="273600" cy="27360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306" name="Shape 306"/>
            <p:cNvSpPr/>
            <p:nvPr/>
          </p:nvSpPr>
          <p:spPr>
            <a:xfrm>
              <a:off x="521239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7" name="Shape 307"/>
            <p:cNvSpPr/>
            <p:nvPr/>
          </p:nvSpPr>
          <p:spPr>
            <a:xfrm>
              <a:off x="5549484"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8" name="Shape 308"/>
            <p:cNvSpPr/>
            <p:nvPr/>
          </p:nvSpPr>
          <p:spPr>
            <a:xfrm>
              <a:off x="5886575"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09" name="Shape 309"/>
            <p:cNvSpPr/>
            <p:nvPr/>
          </p:nvSpPr>
          <p:spPr>
            <a:xfrm>
              <a:off x="6223662"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0" name="Shape 310"/>
            <p:cNvSpPr/>
            <p:nvPr/>
          </p:nvSpPr>
          <p:spPr>
            <a:xfrm>
              <a:off x="656075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1" name="Shape 311"/>
            <p:cNvSpPr/>
            <p:nvPr/>
          </p:nvSpPr>
          <p:spPr>
            <a:xfrm>
              <a:off x="6897843" y="322414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2" name="Shape 312"/>
            <p:cNvSpPr/>
            <p:nvPr/>
          </p:nvSpPr>
          <p:spPr>
            <a:xfrm>
              <a:off x="7234932"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3" name="Shape 313"/>
            <p:cNvSpPr/>
            <p:nvPr/>
          </p:nvSpPr>
          <p:spPr>
            <a:xfrm>
              <a:off x="7572022"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4" name="Shape 314"/>
            <p:cNvSpPr/>
            <p:nvPr/>
          </p:nvSpPr>
          <p:spPr>
            <a:xfrm>
              <a:off x="7909113"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5" name="Shape 315"/>
            <p:cNvSpPr/>
            <p:nvPr/>
          </p:nvSpPr>
          <p:spPr>
            <a:xfrm>
              <a:off x="8246200" y="322414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16" name="Shape 316"/>
            <p:cNvSpPr/>
            <p:nvPr/>
          </p:nvSpPr>
          <p:spPr>
            <a:xfrm>
              <a:off x="521239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7" name="Shape 317"/>
            <p:cNvSpPr/>
            <p:nvPr/>
          </p:nvSpPr>
          <p:spPr>
            <a:xfrm>
              <a:off x="5549484"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8" name="Shape 318"/>
            <p:cNvSpPr/>
            <p:nvPr/>
          </p:nvSpPr>
          <p:spPr>
            <a:xfrm>
              <a:off x="5886575"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19" name="Shape 319"/>
            <p:cNvSpPr/>
            <p:nvPr/>
          </p:nvSpPr>
          <p:spPr>
            <a:xfrm>
              <a:off x="6223662"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0" name="Shape 320"/>
            <p:cNvSpPr/>
            <p:nvPr/>
          </p:nvSpPr>
          <p:spPr>
            <a:xfrm>
              <a:off x="656075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1" name="Shape 321"/>
            <p:cNvSpPr/>
            <p:nvPr/>
          </p:nvSpPr>
          <p:spPr>
            <a:xfrm>
              <a:off x="6897843" y="3561237"/>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2" name="Shape 322"/>
            <p:cNvSpPr/>
            <p:nvPr/>
          </p:nvSpPr>
          <p:spPr>
            <a:xfrm>
              <a:off x="7234932"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3" name="Shape 323"/>
            <p:cNvSpPr/>
            <p:nvPr/>
          </p:nvSpPr>
          <p:spPr>
            <a:xfrm>
              <a:off x="7572022"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4" name="Shape 324"/>
            <p:cNvSpPr/>
            <p:nvPr/>
          </p:nvSpPr>
          <p:spPr>
            <a:xfrm>
              <a:off x="7909113"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5" name="Shape 325"/>
            <p:cNvSpPr/>
            <p:nvPr/>
          </p:nvSpPr>
          <p:spPr>
            <a:xfrm>
              <a:off x="8246200" y="3561237"/>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26" name="Shape 326"/>
            <p:cNvSpPr/>
            <p:nvPr/>
          </p:nvSpPr>
          <p:spPr>
            <a:xfrm>
              <a:off x="521239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7" name="Shape 327"/>
            <p:cNvSpPr/>
            <p:nvPr/>
          </p:nvSpPr>
          <p:spPr>
            <a:xfrm>
              <a:off x="5549484"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5886575"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6223662" y="3898326"/>
              <a:ext cx="273600" cy="273600"/>
            </a:xfrm>
            <a:prstGeom prst="rect">
              <a:avLst/>
            </a:prstGeom>
            <a:solidFill>
              <a:srgbClr val="00FF00"/>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p:nvPr/>
          </p:nvSpPr>
          <p:spPr>
            <a:xfrm>
              <a:off x="656075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6897843"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7234932" y="3898326"/>
              <a:ext cx="273600" cy="273600"/>
            </a:xfrm>
            <a:prstGeom prst="rect">
              <a:avLst/>
            </a:prstGeom>
            <a:solidFill>
              <a:srgbClr val="00FF00"/>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7572022"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7909113"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335" name="Shape 335"/>
            <p:cNvSpPr/>
            <p:nvPr/>
          </p:nvSpPr>
          <p:spPr>
            <a:xfrm>
              <a:off x="8246200" y="3898326"/>
              <a:ext cx="273600" cy="273600"/>
            </a:xfrm>
            <a:prstGeom prst="rect">
              <a:avLst/>
            </a:prstGeom>
            <a:solidFill>
              <a:srgbClr val="FF9900"/>
            </a:solidFill>
            <a:ln>
              <a:noFill/>
            </a:ln>
          </p:spPr>
          <p:txBody>
            <a:bodyPr lIns="91425" tIns="91425" rIns="91425" bIns="91425" anchor="ctr" anchorCtr="0">
              <a:noAutofit/>
            </a:bodyPr>
            <a:lstStyle/>
            <a:p>
              <a:pPr lvl="0">
                <a:spcBef>
                  <a:spcPts val="0"/>
                </a:spcBef>
                <a:buNone/>
              </a:pPr>
              <a:endParaRPr/>
            </a:p>
          </p:txBody>
        </p:sp>
      </p:grpSp>
      <p:sp>
        <p:nvSpPr>
          <p:cNvPr id="336" name="Shape 336"/>
          <p:cNvSpPr txBox="1"/>
          <p:nvPr/>
        </p:nvSpPr>
        <p:spPr>
          <a:xfrm>
            <a:off x="6960475" y="1040075"/>
            <a:ext cx="1236600" cy="5949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durchgängig integrieren</a:t>
            </a:r>
          </a:p>
        </p:txBody>
      </p:sp>
      <p:sp>
        <p:nvSpPr>
          <p:cNvPr id="337" name="Shape 337"/>
          <p:cNvSpPr txBox="1"/>
          <p:nvPr/>
        </p:nvSpPr>
        <p:spPr>
          <a:xfrm>
            <a:off x="7032075" y="2806975"/>
            <a:ext cx="1340400" cy="5415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ganzheitlich  betrachten</a:t>
            </a:r>
          </a:p>
        </p:txBody>
      </p:sp>
      <p:sp>
        <p:nvSpPr>
          <p:cNvPr id="338" name="Shape 338"/>
          <p:cNvSpPr txBox="1"/>
          <p:nvPr/>
        </p:nvSpPr>
        <p:spPr>
          <a:xfrm>
            <a:off x="5383725" y="3119750"/>
            <a:ext cx="1236600" cy="5949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automatisch informieren</a:t>
            </a:r>
          </a:p>
        </p:txBody>
      </p:sp>
      <p:sp>
        <p:nvSpPr>
          <p:cNvPr id="339" name="Shape 339"/>
          <p:cNvSpPr txBox="1"/>
          <p:nvPr/>
        </p:nvSpPr>
        <p:spPr>
          <a:xfrm>
            <a:off x="5717275" y="1898650"/>
            <a:ext cx="1699800" cy="435600"/>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b="1">
                <a:latin typeface="Roboto"/>
                <a:ea typeface="Roboto"/>
                <a:cs typeface="Roboto"/>
                <a:sym typeface="Roboto"/>
              </a:rPr>
              <a:t>Kennzahlen bilden</a:t>
            </a:r>
          </a:p>
        </p:txBody>
      </p:sp>
      <p:pic>
        <p:nvPicPr>
          <p:cNvPr id="340" name="Shape 340" descr="pdap75logo.gif">
            <a:hlinkClick r:id="rId4"/>
          </p:cNvPr>
          <p:cNvPicPr preferRelativeResize="0"/>
          <p:nvPr/>
        </p:nvPicPr>
        <p:blipFill>
          <a:blip r:embed="rId5">
            <a:alphaModFix/>
          </a:blip>
          <a:stretch>
            <a:fillRect/>
          </a:stretch>
        </p:blipFill>
        <p:spPr>
          <a:xfrm>
            <a:off x="490250" y="3896325"/>
            <a:ext cx="2286649" cy="894540"/>
          </a:xfrm>
          <a:prstGeom prst="rect">
            <a:avLst/>
          </a:prstGeom>
          <a:noFill/>
          <a:ln>
            <a:noFill/>
          </a:ln>
        </p:spPr>
      </p:pic>
      <p:sp>
        <p:nvSpPr>
          <p:cNvPr id="341" name="Shape 341"/>
          <p:cNvSpPr txBox="1"/>
          <p:nvPr/>
        </p:nvSpPr>
        <p:spPr>
          <a:xfrm>
            <a:off x="2981025" y="3348475"/>
            <a:ext cx="2402700" cy="16326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lt1"/>
                </a:solidFill>
                <a:latin typeface="Roboto"/>
                <a:ea typeface="Roboto"/>
                <a:cs typeface="Roboto"/>
                <a:sym typeface="Roboto"/>
              </a:rPr>
              <a:t>Steinmetzstr. 3</a:t>
            </a:r>
          </a:p>
          <a:p>
            <a:pPr lvl="0" rtl="0">
              <a:spcBef>
                <a:spcPts val="0"/>
              </a:spcBef>
              <a:buNone/>
            </a:pPr>
            <a:r>
              <a:rPr lang="en">
                <a:solidFill>
                  <a:schemeClr val="lt1"/>
                </a:solidFill>
                <a:latin typeface="Roboto"/>
                <a:ea typeface="Roboto"/>
                <a:cs typeface="Roboto"/>
                <a:sym typeface="Roboto"/>
              </a:rPr>
              <a:t>D-23556 Lübeck</a:t>
            </a:r>
          </a:p>
          <a:p>
            <a:pPr lvl="0" rtl="0">
              <a:spcBef>
                <a:spcPts val="0"/>
              </a:spcBef>
              <a:buNone/>
            </a:pPr>
            <a:endParaRPr>
              <a:solidFill>
                <a:schemeClr val="lt1"/>
              </a:solidFill>
              <a:latin typeface="Roboto"/>
              <a:ea typeface="Roboto"/>
              <a:cs typeface="Roboto"/>
              <a:sym typeface="Roboto"/>
            </a:endParaRPr>
          </a:p>
          <a:p>
            <a:pPr lvl="0" rtl="0">
              <a:spcBef>
                <a:spcPts val="0"/>
              </a:spcBef>
              <a:buNone/>
            </a:pPr>
            <a:r>
              <a:rPr lang="en">
                <a:solidFill>
                  <a:schemeClr val="lt1"/>
                </a:solidFill>
                <a:latin typeface="Roboto"/>
                <a:ea typeface="Roboto"/>
                <a:cs typeface="Roboto"/>
                <a:sym typeface="Roboto"/>
              </a:rPr>
              <a:t>Tel.: 0451-87360-0</a:t>
            </a:r>
          </a:p>
          <a:p>
            <a:pPr lvl="0" rtl="0">
              <a:spcBef>
                <a:spcPts val="0"/>
              </a:spcBef>
              <a:buNone/>
            </a:pPr>
            <a:r>
              <a:rPr lang="en">
                <a:solidFill>
                  <a:schemeClr val="lt1"/>
                </a:solidFill>
                <a:latin typeface="Roboto"/>
                <a:ea typeface="Roboto"/>
                <a:cs typeface="Roboto"/>
                <a:sym typeface="Roboto"/>
              </a:rPr>
              <a:t>www.pdap.de</a:t>
            </a:r>
          </a:p>
          <a:p>
            <a:pPr lvl="0" rtl="0">
              <a:spcBef>
                <a:spcPts val="0"/>
              </a:spcBef>
              <a:buNone/>
            </a:pPr>
            <a:r>
              <a:rPr lang="en">
                <a:solidFill>
                  <a:schemeClr val="lt1"/>
                </a:solidFill>
                <a:latin typeface="Roboto"/>
                <a:ea typeface="Roboto"/>
                <a:cs typeface="Roboto"/>
                <a:sym typeface="Roboto"/>
              </a:rPr>
              <a:t>info@pdap.de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0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000"/>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Effect transition="in" filter="fade">
                                      <p:cBhvr>
                                        <p:cTn id="2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60950" y="2065350"/>
            <a:ext cx="3687300" cy="1012800"/>
          </a:xfrm>
          <a:prstGeom prst="rect">
            <a:avLst/>
          </a:prstGeom>
        </p:spPr>
        <p:txBody>
          <a:bodyPr lIns="91425" tIns="91425" rIns="91425" bIns="91425" anchor="ctr" anchorCtr="0">
            <a:noAutofit/>
          </a:bodyPr>
          <a:lstStyle/>
          <a:p>
            <a:pPr lvl="0" rtl="0">
              <a:spcBef>
                <a:spcPts val="0"/>
              </a:spcBef>
              <a:buNone/>
            </a:pPr>
            <a:r>
              <a:rPr lang="en"/>
              <a:t>Q&amp;A</a:t>
            </a:r>
          </a:p>
        </p:txBody>
      </p:sp>
      <p:sp>
        <p:nvSpPr>
          <p:cNvPr id="347" name="Shape 347"/>
          <p:cNvSpPr txBox="1"/>
          <p:nvPr/>
        </p:nvSpPr>
        <p:spPr>
          <a:xfrm>
            <a:off x="4563150" y="572850"/>
            <a:ext cx="4119900" cy="39978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000"/>
              </a:spcAft>
              <a:buNone/>
            </a:pPr>
            <a:r>
              <a:rPr lang="en" sz="1800" b="1" i="1">
                <a:solidFill>
                  <a:srgbClr val="FAFAFA"/>
                </a:solidFill>
                <a:latin typeface="Roboto"/>
                <a:ea typeface="Roboto"/>
                <a:cs typeface="Roboto"/>
                <a:sym typeface="Roboto"/>
              </a:rPr>
              <a:t>Zeit für Fragen </a:t>
            </a:r>
          </a:p>
          <a:p>
            <a:pPr lvl="0" rtl="0">
              <a:lnSpc>
                <a:spcPct val="115000"/>
              </a:lnSpc>
              <a:spcBef>
                <a:spcPts val="0"/>
              </a:spcBef>
              <a:spcAft>
                <a:spcPts val="1000"/>
              </a:spcAft>
              <a:buNone/>
            </a:pPr>
            <a:r>
              <a:rPr lang="en" sz="1600" i="1">
                <a:solidFill>
                  <a:srgbClr val="FAFAFA"/>
                </a:solidFill>
                <a:latin typeface="Roboto"/>
                <a:ea typeface="Roboto"/>
                <a:cs typeface="Roboto"/>
                <a:sym typeface="Roboto"/>
              </a:rPr>
              <a:t>Weiterführende Informationen, sowie Beschreibungen zur praktischen Umsetzung von Lösungen bei Kunden, finden Sie auch im wiki.pdap.de. Ansonsten sind wir natürlich auch immer gerne persönlich für Sie da.</a:t>
            </a:r>
          </a:p>
          <a:p>
            <a:pPr lvl="0" rtl="0">
              <a:lnSpc>
                <a:spcPct val="115000"/>
              </a:lnSpc>
              <a:spcBef>
                <a:spcPts val="0"/>
              </a:spcBef>
              <a:spcAft>
                <a:spcPts val="1000"/>
              </a:spcAft>
              <a:buNone/>
            </a:pPr>
            <a:endParaRPr sz="1600" i="1">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a:solidFill>
                <a:srgbClr val="FAFAFA"/>
              </a:solidFill>
              <a:latin typeface="Roboto"/>
              <a:ea typeface="Roboto"/>
              <a:cs typeface="Roboto"/>
              <a:sym typeface="Roboto"/>
            </a:endParaRPr>
          </a:p>
          <a:p>
            <a:pPr lvl="0" rtl="0">
              <a:lnSpc>
                <a:spcPct val="115000"/>
              </a:lnSpc>
              <a:spcBef>
                <a:spcPts val="0"/>
              </a:spcBef>
              <a:spcAft>
                <a:spcPts val="1000"/>
              </a:spcAft>
              <a:buNone/>
            </a:pPr>
            <a:endParaRPr sz="1600" i="1">
              <a:solidFill>
                <a:srgbClr val="FAFAFA"/>
              </a:solidFill>
              <a:latin typeface="Roboto"/>
              <a:ea typeface="Roboto"/>
              <a:cs typeface="Roboto"/>
              <a:sym typeface="Roboto"/>
            </a:endParaRPr>
          </a:p>
        </p:txBody>
      </p:sp>
      <p:pic>
        <p:nvPicPr>
          <p:cNvPr id="348" name="Shape 348" descr="Bodo Weber sw.jpg"/>
          <p:cNvPicPr preferRelativeResize="0"/>
          <p:nvPr/>
        </p:nvPicPr>
        <p:blipFill>
          <a:blip r:embed="rId3">
            <a:alphaModFix/>
          </a:blip>
          <a:stretch>
            <a:fillRect/>
          </a:stretch>
        </p:blipFill>
        <p:spPr>
          <a:xfrm>
            <a:off x="2887025" y="2847523"/>
            <a:ext cx="1327271" cy="1456370"/>
          </a:xfrm>
          <a:prstGeom prst="rect">
            <a:avLst/>
          </a:prstGeom>
          <a:noFill/>
          <a:ln>
            <a:noFill/>
          </a:ln>
        </p:spPr>
      </p:pic>
      <p:pic>
        <p:nvPicPr>
          <p:cNvPr id="349" name="Shape 349" descr="Horst Strohkirch sw.jpg"/>
          <p:cNvPicPr preferRelativeResize="0"/>
          <p:nvPr/>
        </p:nvPicPr>
        <p:blipFill>
          <a:blip r:embed="rId4">
            <a:alphaModFix/>
          </a:blip>
          <a:stretch>
            <a:fillRect/>
          </a:stretch>
        </p:blipFill>
        <p:spPr>
          <a:xfrm>
            <a:off x="4214294" y="2847521"/>
            <a:ext cx="1258938" cy="1456374"/>
          </a:xfrm>
          <a:prstGeom prst="rect">
            <a:avLst/>
          </a:prstGeom>
          <a:noFill/>
          <a:ln>
            <a:noFill/>
          </a:ln>
        </p:spPr>
      </p:pic>
      <p:pic>
        <p:nvPicPr>
          <p:cNvPr id="350" name="Shape 350" descr="Nils Caliebe sw.jpg"/>
          <p:cNvPicPr preferRelativeResize="0"/>
          <p:nvPr/>
        </p:nvPicPr>
        <p:blipFill rotWithShape="1">
          <a:blip r:embed="rId5">
            <a:alphaModFix/>
          </a:blip>
          <a:srcRect l="4783" r="4792"/>
          <a:stretch/>
        </p:blipFill>
        <p:spPr>
          <a:xfrm>
            <a:off x="6485576" y="2854444"/>
            <a:ext cx="1088974" cy="1442529"/>
          </a:xfrm>
          <a:prstGeom prst="rect">
            <a:avLst/>
          </a:prstGeom>
          <a:noFill/>
          <a:ln>
            <a:noFill/>
          </a:ln>
        </p:spPr>
      </p:pic>
      <p:pic>
        <p:nvPicPr>
          <p:cNvPr id="351" name="Shape 351" descr="Mark Hausmann sw.jpg"/>
          <p:cNvPicPr preferRelativeResize="0"/>
          <p:nvPr/>
        </p:nvPicPr>
        <p:blipFill rotWithShape="1">
          <a:blip r:embed="rId6">
            <a:alphaModFix/>
          </a:blip>
          <a:srcRect/>
          <a:stretch/>
        </p:blipFill>
        <p:spPr>
          <a:xfrm>
            <a:off x="5411491" y="2854444"/>
            <a:ext cx="1088975" cy="1442529"/>
          </a:xfrm>
          <a:prstGeom prst="rect">
            <a:avLst/>
          </a:prstGeom>
          <a:noFill/>
          <a:ln>
            <a:noFill/>
          </a:ln>
        </p:spPr>
      </p:pic>
      <p:pic>
        <p:nvPicPr>
          <p:cNvPr id="352" name="Shape 352" descr="pdap75logo.gif">
            <a:hlinkClick r:id="rId7"/>
          </p:cNvPr>
          <p:cNvPicPr preferRelativeResize="0"/>
          <p:nvPr/>
        </p:nvPicPr>
        <p:blipFill>
          <a:blip r:embed="rId8">
            <a:alphaModFix/>
          </a:blip>
          <a:stretch>
            <a:fillRect/>
          </a:stretch>
        </p:blipFill>
        <p:spPr>
          <a:xfrm>
            <a:off x="460950" y="373875"/>
            <a:ext cx="1907050" cy="746049"/>
          </a:xfrm>
          <a:prstGeom prst="rect">
            <a:avLst/>
          </a:prstGeom>
          <a:noFill/>
          <a:ln>
            <a:noFill/>
          </a:ln>
        </p:spPr>
      </p:pic>
      <p:sp>
        <p:nvSpPr>
          <p:cNvPr id="353" name="Shape 353"/>
          <p:cNvSpPr txBox="1"/>
          <p:nvPr/>
        </p:nvSpPr>
        <p:spPr>
          <a:xfrm>
            <a:off x="460937" y="2854450"/>
            <a:ext cx="2402700" cy="16326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lt1"/>
                </a:solidFill>
                <a:latin typeface="Roboto"/>
                <a:ea typeface="Roboto"/>
                <a:cs typeface="Roboto"/>
                <a:sym typeface="Roboto"/>
              </a:rPr>
              <a:t>Steinmetzstr. 3</a:t>
            </a:r>
          </a:p>
          <a:p>
            <a:pPr lvl="0" rtl="0">
              <a:spcBef>
                <a:spcPts val="0"/>
              </a:spcBef>
              <a:buNone/>
            </a:pPr>
            <a:r>
              <a:rPr lang="en">
                <a:solidFill>
                  <a:schemeClr val="lt1"/>
                </a:solidFill>
                <a:latin typeface="Roboto"/>
                <a:ea typeface="Roboto"/>
                <a:cs typeface="Roboto"/>
                <a:sym typeface="Roboto"/>
              </a:rPr>
              <a:t>D-23556 Lübeck</a:t>
            </a:r>
          </a:p>
          <a:p>
            <a:pPr lvl="0" rtl="0">
              <a:spcBef>
                <a:spcPts val="0"/>
              </a:spcBef>
              <a:buNone/>
            </a:pPr>
            <a:endParaRPr>
              <a:solidFill>
                <a:schemeClr val="lt1"/>
              </a:solidFill>
              <a:latin typeface="Roboto"/>
              <a:ea typeface="Roboto"/>
              <a:cs typeface="Roboto"/>
              <a:sym typeface="Roboto"/>
            </a:endParaRPr>
          </a:p>
          <a:p>
            <a:pPr lvl="0" rtl="0">
              <a:spcBef>
                <a:spcPts val="0"/>
              </a:spcBef>
              <a:buNone/>
            </a:pPr>
            <a:r>
              <a:rPr lang="en">
                <a:solidFill>
                  <a:schemeClr val="lt1"/>
                </a:solidFill>
                <a:latin typeface="Roboto"/>
                <a:ea typeface="Roboto"/>
                <a:cs typeface="Roboto"/>
                <a:sym typeface="Roboto"/>
              </a:rPr>
              <a:t>Tel.: 0451-87360-0</a:t>
            </a:r>
          </a:p>
          <a:p>
            <a:pPr lvl="0" rtl="0">
              <a:spcBef>
                <a:spcPts val="0"/>
              </a:spcBef>
              <a:buNone/>
            </a:pPr>
            <a:r>
              <a:rPr lang="en">
                <a:solidFill>
                  <a:schemeClr val="lt1"/>
                </a:solidFill>
                <a:latin typeface="Roboto"/>
                <a:ea typeface="Roboto"/>
                <a:cs typeface="Roboto"/>
                <a:sym typeface="Roboto"/>
              </a:rPr>
              <a:t>www.pdap.de</a:t>
            </a:r>
          </a:p>
          <a:p>
            <a:pPr lvl="0" rtl="0">
              <a:spcBef>
                <a:spcPts val="0"/>
              </a:spcBef>
              <a:buNone/>
            </a:pPr>
            <a:r>
              <a:rPr lang="en">
                <a:solidFill>
                  <a:schemeClr val="lt1"/>
                </a:solidFill>
                <a:latin typeface="Roboto"/>
                <a:ea typeface="Roboto"/>
                <a:cs typeface="Roboto"/>
                <a:sym typeface="Roboto"/>
              </a:rPr>
              <a:t>info@pdap.de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l="7783"/>
          <a:stretch/>
        </p:blipFill>
        <p:spPr>
          <a:xfrm>
            <a:off x="149" y="0"/>
            <a:ext cx="9144000" cy="5143499"/>
          </a:xfrm>
          <a:prstGeom prst="rect">
            <a:avLst/>
          </a:prstGeom>
          <a:noFill/>
          <a:ln>
            <a:noFill/>
          </a:ln>
        </p:spPr>
      </p:pic>
      <p:sp>
        <p:nvSpPr>
          <p:cNvPr id="109" name="Shape 109"/>
          <p:cNvSpPr txBox="1">
            <a:spLocks noGrp="1"/>
          </p:cNvSpPr>
          <p:nvPr>
            <p:ph type="title"/>
          </p:nvPr>
        </p:nvSpPr>
        <p:spPr>
          <a:xfrm>
            <a:off x="490250" y="526350"/>
            <a:ext cx="5571000" cy="4090800"/>
          </a:xfrm>
          <a:prstGeom prst="rect">
            <a:avLst/>
          </a:prstGeom>
        </p:spPr>
        <p:txBody>
          <a:bodyPr lIns="91425" tIns="91425" rIns="91425" bIns="91425" anchor="ctr" anchorCtr="0">
            <a:noAutofit/>
          </a:bodyPr>
          <a:lstStyle/>
          <a:p>
            <a:pPr lvl="0">
              <a:spcBef>
                <a:spcPts val="0"/>
              </a:spcBef>
              <a:buNone/>
            </a:pPr>
            <a:r>
              <a:rPr lang="en" sz="2400" dirty="0"/>
              <a:t>Vielfältige Systemanforderungen:</a:t>
            </a:r>
          </a:p>
          <a:p>
            <a:pPr lvl="0">
              <a:spcBef>
                <a:spcPts val="0"/>
              </a:spcBef>
              <a:buNone/>
            </a:pPr>
            <a:endParaRPr sz="2400" dirty="0"/>
          </a:p>
          <a:p>
            <a:pPr lvl="0">
              <a:spcBef>
                <a:spcPts val="0"/>
              </a:spcBef>
              <a:buNone/>
            </a:pPr>
            <a:r>
              <a:rPr lang="en" sz="2400" dirty="0"/>
              <a:t>Daten aus unterschiedlichsten Quellen mit unterschiedlicher Qualität, in einem ganzheitlichen Kennzahlensystem, nach Zielvorgaben bewerten und die Erreichbarkeit dieser Ziele laufend überwachen</a:t>
            </a:r>
          </a:p>
        </p:txBody>
      </p:sp>
      <p:pic>
        <p:nvPicPr>
          <p:cNvPr id="110" name="Shape 110"/>
          <p:cNvPicPr preferRelativeResize="0"/>
          <p:nvPr/>
        </p:nvPicPr>
        <p:blipFill>
          <a:blip r:embed="rId4">
            <a:alphaModFix/>
          </a:blip>
          <a:stretch>
            <a:fillRect/>
          </a:stretch>
        </p:blipFill>
        <p:spPr>
          <a:xfrm>
            <a:off x="6061250" y="256875"/>
            <a:ext cx="2847975" cy="1600200"/>
          </a:xfrm>
          <a:prstGeom prst="rect">
            <a:avLst/>
          </a:prstGeom>
          <a:noFill/>
          <a:ln>
            <a:noFill/>
          </a:ln>
        </p:spPr>
      </p:pic>
      <p:sp>
        <p:nvSpPr>
          <p:cNvPr id="111" name="Shape 111"/>
          <p:cNvSpPr txBox="1">
            <a:spLocks noGrp="1"/>
          </p:cNvSpPr>
          <p:nvPr>
            <p:ph type="title"/>
          </p:nvPr>
        </p:nvSpPr>
        <p:spPr>
          <a:xfrm>
            <a:off x="6704750" y="1861950"/>
            <a:ext cx="2074500" cy="1419600"/>
          </a:xfrm>
          <a:prstGeom prst="rect">
            <a:avLst/>
          </a:prstGeom>
        </p:spPr>
        <p:txBody>
          <a:bodyPr lIns="91425" tIns="91425" rIns="91425" bIns="91425" anchor="ctr" anchorCtr="0">
            <a:noAutofit/>
          </a:bodyPr>
          <a:lstStyle/>
          <a:p>
            <a:pPr lvl="0" rtl="0">
              <a:spcBef>
                <a:spcPts val="0"/>
              </a:spcBef>
              <a:buNone/>
            </a:pPr>
            <a:r>
              <a:rPr lang="en" sz="1400"/>
              <a:t>“Alternative und alternativlose Fakten”</a:t>
            </a:r>
          </a:p>
        </p:txBody>
      </p:sp>
      <p:pic>
        <p:nvPicPr>
          <p:cNvPr id="112" name="Shape 112" descr="pdap75logo.gif">
            <a:hlinkClick r:id="rId5"/>
          </p:cNvPr>
          <p:cNvPicPr preferRelativeResize="0"/>
          <p:nvPr/>
        </p:nvPicPr>
        <p:blipFill>
          <a:blip r:embed="rId6">
            <a:alphaModFix/>
          </a:blip>
          <a:stretch>
            <a:fillRect/>
          </a:stretch>
        </p:blipFill>
        <p:spPr>
          <a:xfrm>
            <a:off x="7706050" y="4553549"/>
            <a:ext cx="1363249" cy="533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b="9477"/>
          <a:stretch/>
        </p:blipFill>
        <p:spPr>
          <a:xfrm>
            <a:off x="0" y="0"/>
            <a:ext cx="9144000" cy="5143500"/>
          </a:xfrm>
          <a:prstGeom prst="rect">
            <a:avLst/>
          </a:prstGeom>
          <a:noFill/>
          <a:ln>
            <a:noFill/>
          </a:ln>
        </p:spPr>
      </p:pic>
      <p:sp>
        <p:nvSpPr>
          <p:cNvPr id="435" name="Shape 435"/>
          <p:cNvSpPr txBox="1">
            <a:spLocks noGrp="1"/>
          </p:cNvSpPr>
          <p:nvPr>
            <p:ph type="title"/>
          </p:nvPr>
        </p:nvSpPr>
        <p:spPr>
          <a:xfrm>
            <a:off x="490250" y="526350"/>
            <a:ext cx="5618700" cy="4090800"/>
          </a:xfrm>
          <a:prstGeom prst="rect">
            <a:avLst/>
          </a:prstGeom>
        </p:spPr>
        <p:txBody>
          <a:bodyPr lIns="91425" tIns="91425" rIns="91425" bIns="91425" anchor="t" anchorCtr="0">
            <a:noAutofit/>
          </a:bodyPr>
          <a:lstStyle/>
          <a:p>
            <a:pPr lvl="0" rtl="0">
              <a:spcBef>
                <a:spcPts val="0"/>
              </a:spcBef>
              <a:buNone/>
            </a:pPr>
            <a:r>
              <a:rPr lang="de-DE" sz="2400" dirty="0"/>
              <a:t>Viele operative Abläufe bleiben gleich</a:t>
            </a:r>
            <a:endParaRPr lang="en" sz="2400" dirty="0"/>
          </a:p>
        </p:txBody>
      </p:sp>
      <p:sp>
        <p:nvSpPr>
          <p:cNvPr id="7" name="Shape 109"/>
          <p:cNvSpPr txBox="1">
            <a:spLocks/>
          </p:cNvSpPr>
          <p:nvPr/>
        </p:nvSpPr>
        <p:spPr>
          <a:xfrm>
            <a:off x="558440" y="789525"/>
            <a:ext cx="5571000" cy="40908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4800" b="0" i="0" u="none" strike="noStrike" cap="none">
                <a:solidFill>
                  <a:schemeClr val="lt1"/>
                </a:solidFill>
                <a:latin typeface="Roboto"/>
                <a:ea typeface="Roboto"/>
                <a:cs typeface="Roboto"/>
                <a:sym typeface="Roboto"/>
              </a:defRPr>
            </a:lvl1pPr>
            <a:lvl2pPr lvl="1">
              <a:spcBef>
                <a:spcPts val="0"/>
              </a:spcBef>
              <a:buClr>
                <a:schemeClr val="lt1"/>
              </a:buClr>
              <a:buSzPct val="100000"/>
              <a:buFont typeface="Roboto"/>
              <a:buNone/>
              <a:defRPr sz="4800">
                <a:solidFill>
                  <a:schemeClr val="lt1"/>
                </a:solidFill>
                <a:latin typeface="Roboto"/>
                <a:ea typeface="Roboto"/>
                <a:cs typeface="Roboto"/>
                <a:sym typeface="Roboto"/>
              </a:defRPr>
            </a:lvl2pPr>
            <a:lvl3pPr lvl="2">
              <a:spcBef>
                <a:spcPts val="0"/>
              </a:spcBef>
              <a:buClr>
                <a:schemeClr val="lt1"/>
              </a:buClr>
              <a:buSzPct val="100000"/>
              <a:buFont typeface="Roboto"/>
              <a:buNone/>
              <a:defRPr sz="4800">
                <a:solidFill>
                  <a:schemeClr val="lt1"/>
                </a:solidFill>
                <a:latin typeface="Roboto"/>
                <a:ea typeface="Roboto"/>
                <a:cs typeface="Roboto"/>
                <a:sym typeface="Roboto"/>
              </a:defRPr>
            </a:lvl3pPr>
            <a:lvl4pPr lvl="3">
              <a:spcBef>
                <a:spcPts val="0"/>
              </a:spcBef>
              <a:buClr>
                <a:schemeClr val="lt1"/>
              </a:buClr>
              <a:buSzPct val="100000"/>
              <a:buFont typeface="Roboto"/>
              <a:buNone/>
              <a:defRPr sz="4800">
                <a:solidFill>
                  <a:schemeClr val="lt1"/>
                </a:solidFill>
                <a:latin typeface="Roboto"/>
                <a:ea typeface="Roboto"/>
                <a:cs typeface="Roboto"/>
                <a:sym typeface="Roboto"/>
              </a:defRPr>
            </a:lvl4pPr>
            <a:lvl5pPr lvl="4">
              <a:spcBef>
                <a:spcPts val="0"/>
              </a:spcBef>
              <a:buClr>
                <a:schemeClr val="lt1"/>
              </a:buClr>
              <a:buSzPct val="100000"/>
              <a:buFont typeface="Roboto"/>
              <a:buNone/>
              <a:defRPr sz="4800">
                <a:solidFill>
                  <a:schemeClr val="lt1"/>
                </a:solidFill>
                <a:latin typeface="Roboto"/>
                <a:ea typeface="Roboto"/>
                <a:cs typeface="Roboto"/>
                <a:sym typeface="Roboto"/>
              </a:defRPr>
            </a:lvl5pPr>
            <a:lvl6pPr lvl="5">
              <a:spcBef>
                <a:spcPts val="0"/>
              </a:spcBef>
              <a:buClr>
                <a:schemeClr val="lt1"/>
              </a:buClr>
              <a:buSzPct val="100000"/>
              <a:buFont typeface="Roboto"/>
              <a:buNone/>
              <a:defRPr sz="4800">
                <a:solidFill>
                  <a:schemeClr val="lt1"/>
                </a:solidFill>
                <a:latin typeface="Roboto"/>
                <a:ea typeface="Roboto"/>
                <a:cs typeface="Roboto"/>
                <a:sym typeface="Roboto"/>
              </a:defRPr>
            </a:lvl6pPr>
            <a:lvl7pPr lvl="6">
              <a:spcBef>
                <a:spcPts val="0"/>
              </a:spcBef>
              <a:buClr>
                <a:schemeClr val="lt1"/>
              </a:buClr>
              <a:buSzPct val="100000"/>
              <a:buFont typeface="Roboto"/>
              <a:buNone/>
              <a:defRPr sz="4800">
                <a:solidFill>
                  <a:schemeClr val="lt1"/>
                </a:solidFill>
                <a:latin typeface="Roboto"/>
                <a:ea typeface="Roboto"/>
                <a:cs typeface="Roboto"/>
                <a:sym typeface="Roboto"/>
              </a:defRPr>
            </a:lvl7pPr>
            <a:lvl8pPr lvl="7">
              <a:spcBef>
                <a:spcPts val="0"/>
              </a:spcBef>
              <a:buClr>
                <a:schemeClr val="lt1"/>
              </a:buClr>
              <a:buSzPct val="100000"/>
              <a:buFont typeface="Roboto"/>
              <a:buNone/>
              <a:defRPr sz="4800">
                <a:solidFill>
                  <a:schemeClr val="lt1"/>
                </a:solidFill>
                <a:latin typeface="Roboto"/>
                <a:ea typeface="Roboto"/>
                <a:cs typeface="Roboto"/>
                <a:sym typeface="Roboto"/>
              </a:defRPr>
            </a:lvl8pPr>
            <a:lvl9pPr lvl="8">
              <a:spcBef>
                <a:spcPts val="0"/>
              </a:spcBef>
              <a:buClr>
                <a:schemeClr val="lt1"/>
              </a:buClr>
              <a:buSzPct val="100000"/>
              <a:buFont typeface="Roboto"/>
              <a:buNone/>
              <a:defRPr sz="4800">
                <a:solidFill>
                  <a:schemeClr val="lt1"/>
                </a:solidFill>
                <a:latin typeface="Roboto"/>
                <a:ea typeface="Roboto"/>
                <a:cs typeface="Roboto"/>
                <a:sym typeface="Roboto"/>
              </a:defRPr>
            </a:lvl9pPr>
          </a:lstStyle>
          <a:p>
            <a:r>
              <a:rPr lang="de-DE" sz="2400" dirty="0"/>
              <a:t>Aber die Systeme machen</a:t>
            </a:r>
            <a:br>
              <a:rPr lang="de-DE" sz="2400" dirty="0"/>
            </a:br>
            <a:r>
              <a:rPr lang="de-DE" sz="2400" dirty="0"/>
              <a:t>mehr aus den Daten und </a:t>
            </a:r>
            <a:br>
              <a:rPr lang="de-DE" sz="2400" dirty="0"/>
            </a:br>
            <a:r>
              <a:rPr lang="de-DE" sz="2400" dirty="0"/>
              <a:t>verknüpfen Workflows</a:t>
            </a:r>
            <a:br>
              <a:rPr lang="de-DE" sz="2400" dirty="0"/>
            </a:br>
            <a:r>
              <a:rPr lang="de-DE" sz="2400" dirty="0"/>
              <a:t>übergreifend und</a:t>
            </a:r>
            <a:br>
              <a:rPr lang="de-DE" sz="2400" dirty="0"/>
            </a:br>
            <a:r>
              <a:rPr lang="de-DE" sz="2400" dirty="0"/>
              <a:t>ganzheitlich</a:t>
            </a:r>
          </a:p>
        </p:txBody>
      </p:sp>
      <p:pic>
        <p:nvPicPr>
          <p:cNvPr id="2" name="Grafik 1"/>
          <p:cNvPicPr>
            <a:picLocks noChangeAspect="1"/>
          </p:cNvPicPr>
          <p:nvPr/>
        </p:nvPicPr>
        <p:blipFill>
          <a:blip r:embed="rId4"/>
          <a:stretch>
            <a:fillRect/>
          </a:stretch>
        </p:blipFill>
        <p:spPr>
          <a:xfrm>
            <a:off x="4462934" y="1449866"/>
            <a:ext cx="4449892" cy="27074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de-DE" dirty="0"/>
              <a:t>Beispiel: Automatische Risikoverfolgung </a:t>
            </a:r>
            <a:endParaRPr lang="en" dirty="0"/>
          </a:p>
        </p:txBody>
      </p:sp>
      <p:cxnSp>
        <p:nvCxnSpPr>
          <p:cNvPr id="156" name="Shape 15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157" name="Shape 157"/>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pPr lvl="0"/>
            <a:r>
              <a:rPr lang="de-DE" sz="1800" dirty="0"/>
              <a:t>Automatische Maßnahmen-Initiierung in der Reklamationsbearbeitung mit  Verfolgung aufgrund</a:t>
            </a:r>
            <a:br>
              <a:rPr lang="de-DE" sz="1800" dirty="0"/>
            </a:br>
            <a:r>
              <a:rPr lang="de-DE" sz="1800" dirty="0"/>
              <a:t>der zugewiesenen </a:t>
            </a:r>
            <a:br>
              <a:rPr lang="de-DE" sz="1800" dirty="0"/>
            </a:br>
            <a:r>
              <a:rPr lang="de-DE" sz="1800" dirty="0"/>
              <a:t>Risikokennzeichnung</a:t>
            </a:r>
            <a:br>
              <a:rPr lang="de-DE" sz="1800" dirty="0"/>
            </a:br>
            <a:br>
              <a:rPr lang="de-DE" sz="1800" dirty="0"/>
            </a:br>
            <a:r>
              <a:rPr lang="de-DE" sz="1800" dirty="0"/>
              <a:t>Umsetzung mit</a:t>
            </a:r>
            <a:br>
              <a:rPr lang="de-DE" sz="1800" dirty="0"/>
            </a:br>
            <a:r>
              <a:rPr lang="de-DE" sz="1800" dirty="0"/>
              <a:t>Datenbankregeln</a:t>
            </a:r>
          </a:p>
        </p:txBody>
      </p:sp>
      <p:pic>
        <p:nvPicPr>
          <p:cNvPr id="160" name="Shape 160" descr="pdap75logo.gif">
            <a:hlinkClick r:id="rId3"/>
          </p:cNvPr>
          <p:cNvPicPr preferRelativeResize="0"/>
          <p:nvPr/>
        </p:nvPicPr>
        <p:blipFill>
          <a:blip r:embed="rId4">
            <a:alphaModFix/>
          </a:blip>
          <a:stretch>
            <a:fillRect/>
          </a:stretch>
        </p:blipFill>
        <p:spPr>
          <a:xfrm>
            <a:off x="7706050" y="4553549"/>
            <a:ext cx="1363249" cy="533299"/>
          </a:xfrm>
          <a:prstGeom prst="rect">
            <a:avLst/>
          </a:prstGeom>
          <a:noFill/>
          <a:ln>
            <a:noFill/>
          </a:ln>
        </p:spPr>
      </p:pic>
      <p:pic>
        <p:nvPicPr>
          <p:cNvPr id="3" name="Grafik 2"/>
          <p:cNvPicPr>
            <a:picLocks noChangeAspect="1"/>
          </p:cNvPicPr>
          <p:nvPr/>
        </p:nvPicPr>
        <p:blipFill>
          <a:blip r:embed="rId5"/>
          <a:stretch>
            <a:fillRect/>
          </a:stretch>
        </p:blipFill>
        <p:spPr>
          <a:xfrm>
            <a:off x="2978266" y="2047164"/>
            <a:ext cx="4437215" cy="2341147"/>
          </a:xfrm>
          <a:prstGeom prst="rect">
            <a:avLst/>
          </a:prstGeom>
        </p:spPr>
      </p:pic>
      <p:pic>
        <p:nvPicPr>
          <p:cNvPr id="2" name="Grafik 1"/>
          <p:cNvPicPr>
            <a:picLocks noChangeAspect="1"/>
          </p:cNvPicPr>
          <p:nvPr/>
        </p:nvPicPr>
        <p:blipFill>
          <a:blip r:embed="rId6"/>
          <a:stretch>
            <a:fillRect/>
          </a:stretch>
        </p:blipFill>
        <p:spPr>
          <a:xfrm>
            <a:off x="5579534" y="1017800"/>
            <a:ext cx="3127694" cy="2779635"/>
          </a:xfrm>
          <a:prstGeom prst="rect">
            <a:avLst/>
          </a:prstGeom>
        </p:spPr>
      </p:pic>
      <p:pic>
        <p:nvPicPr>
          <p:cNvPr id="4" name="Grafik 3"/>
          <p:cNvPicPr>
            <a:picLocks noChangeAspect="1"/>
          </p:cNvPicPr>
          <p:nvPr/>
        </p:nvPicPr>
        <p:blipFill>
          <a:blip r:embed="rId7"/>
          <a:stretch>
            <a:fillRect/>
          </a:stretch>
        </p:blipFill>
        <p:spPr>
          <a:xfrm>
            <a:off x="5196874" y="1000876"/>
            <a:ext cx="3756572" cy="2796559"/>
          </a:xfrm>
          <a:prstGeom prst="rect">
            <a:avLst/>
          </a:prstGeom>
        </p:spPr>
      </p:pic>
    </p:spTree>
    <p:extLst>
      <p:ext uri="{BB962C8B-B14F-4D97-AF65-F5344CB8AC3E}">
        <p14:creationId xmlns:p14="http://schemas.microsoft.com/office/powerpoint/2010/main" val="37026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p:nvPr/>
        </p:nvSpPr>
        <p:spPr>
          <a:xfrm>
            <a:off x="1579" y="0"/>
            <a:ext cx="9161100" cy="2484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118" name="Shape 118"/>
          <p:cNvPicPr preferRelativeResize="0"/>
          <p:nvPr/>
        </p:nvPicPr>
        <p:blipFill>
          <a:blip r:embed="rId3"/>
          <a:stretch>
            <a:fillRect/>
          </a:stretch>
        </p:blipFill>
        <p:spPr>
          <a:xfrm>
            <a:off x="2638675" y="1684185"/>
            <a:ext cx="1644300" cy="1001920"/>
          </a:xfrm>
          <a:prstGeom prst="ellipse">
            <a:avLst/>
          </a:prstGeom>
          <a:noFill/>
          <a:ln>
            <a:noFill/>
          </a:ln>
        </p:spPr>
      </p:pic>
      <p:pic>
        <p:nvPicPr>
          <p:cNvPr id="119" name="Shape 119" descr="pdap_desktop_app.gif"/>
          <p:cNvPicPr preferRelativeResize="0"/>
          <p:nvPr/>
        </p:nvPicPr>
        <p:blipFill rotWithShape="1">
          <a:blip r:embed="rId4">
            <a:alphaModFix/>
          </a:blip>
          <a:srcRect t="9" b="9"/>
          <a:stretch/>
        </p:blipFill>
        <p:spPr>
          <a:xfrm>
            <a:off x="420717" y="1363145"/>
            <a:ext cx="1644300" cy="1644000"/>
          </a:xfrm>
          <a:prstGeom prst="ellipse">
            <a:avLst/>
          </a:prstGeom>
          <a:noFill/>
          <a:ln>
            <a:noFill/>
          </a:ln>
        </p:spPr>
      </p:pic>
      <p:pic>
        <p:nvPicPr>
          <p:cNvPr id="120" name="Shape 120" descr="pdap_office_int.gif"/>
          <p:cNvPicPr preferRelativeResize="0"/>
          <p:nvPr/>
        </p:nvPicPr>
        <p:blipFill rotWithShape="1">
          <a:blip r:embed="rId5">
            <a:alphaModFix/>
          </a:blip>
          <a:srcRect t="6078" b="6086"/>
          <a:stretch/>
        </p:blipFill>
        <p:spPr>
          <a:xfrm>
            <a:off x="4856628" y="1363007"/>
            <a:ext cx="1644300" cy="1644300"/>
          </a:xfrm>
          <a:prstGeom prst="ellipse">
            <a:avLst/>
          </a:prstGeom>
          <a:noFill/>
          <a:ln>
            <a:noFill/>
          </a:ln>
        </p:spPr>
      </p:pic>
      <p:sp>
        <p:nvSpPr>
          <p:cNvPr id="121" name="Shape 121"/>
          <p:cNvSpPr txBox="1">
            <a:spLocks noGrp="1"/>
          </p:cNvSpPr>
          <p:nvPr>
            <p:ph type="title" idx="4294967295"/>
          </p:nvPr>
        </p:nvSpPr>
        <p:spPr>
          <a:xfrm>
            <a:off x="231725" y="3047794"/>
            <a:ext cx="2022300" cy="578699"/>
          </a:xfrm>
          <a:prstGeom prst="rect">
            <a:avLst/>
          </a:prstGeom>
        </p:spPr>
        <p:txBody>
          <a:bodyPr lIns="91425" tIns="91425" rIns="91425" bIns="91425" anchor="b" anchorCtr="0">
            <a:noAutofit/>
          </a:bodyPr>
          <a:lstStyle/>
          <a:p>
            <a:pPr lvl="0" algn="ctr" rtl="0">
              <a:spcBef>
                <a:spcPts val="0"/>
              </a:spcBef>
              <a:buNone/>
            </a:pPr>
            <a:r>
              <a:rPr lang="en" sz="1800"/>
              <a:t>Cloud, App, Local</a:t>
            </a:r>
          </a:p>
        </p:txBody>
      </p:sp>
      <p:sp>
        <p:nvSpPr>
          <p:cNvPr id="122" name="Shape 122"/>
          <p:cNvSpPr txBox="1">
            <a:spLocks noGrp="1"/>
          </p:cNvSpPr>
          <p:nvPr>
            <p:ph type="body" idx="4294967295"/>
          </p:nvPr>
        </p:nvSpPr>
        <p:spPr>
          <a:xfrm>
            <a:off x="231725" y="3572428"/>
            <a:ext cx="2022300" cy="1500900"/>
          </a:xfrm>
          <a:prstGeom prst="rect">
            <a:avLst/>
          </a:prstGeom>
        </p:spPr>
        <p:txBody>
          <a:bodyPr lIns="91425" tIns="91425" rIns="91425" bIns="91425" anchor="t" anchorCtr="0">
            <a:noAutofit/>
          </a:bodyPr>
          <a:lstStyle/>
          <a:p>
            <a:pPr lvl="0" algn="ctr" rtl="0">
              <a:spcBef>
                <a:spcPts val="0"/>
              </a:spcBef>
              <a:buNone/>
            </a:pPr>
            <a:r>
              <a:rPr lang="en" sz="1200"/>
              <a:t>Flexibel Skalieren “Stretch”-Möglichkeiten - Cloud Daten zuschalten, Anbindung externer Quellen (z.B. IOT), mobile Geräte nutzen </a:t>
            </a:r>
          </a:p>
        </p:txBody>
      </p:sp>
      <p:sp>
        <p:nvSpPr>
          <p:cNvPr id="123" name="Shape 123"/>
          <p:cNvSpPr txBox="1">
            <a:spLocks noGrp="1"/>
          </p:cNvSpPr>
          <p:nvPr>
            <p:ph type="title" idx="4294967295"/>
          </p:nvPr>
        </p:nvSpPr>
        <p:spPr>
          <a:xfrm>
            <a:off x="2449667" y="3047794"/>
            <a:ext cx="2022300" cy="578699"/>
          </a:xfrm>
          <a:prstGeom prst="rect">
            <a:avLst/>
          </a:prstGeom>
        </p:spPr>
        <p:txBody>
          <a:bodyPr lIns="91425" tIns="91425" rIns="91425" bIns="91425" anchor="b" anchorCtr="0">
            <a:noAutofit/>
          </a:bodyPr>
          <a:lstStyle/>
          <a:p>
            <a:pPr lvl="0" algn="ctr" rtl="0">
              <a:spcBef>
                <a:spcPts val="0"/>
              </a:spcBef>
              <a:buNone/>
            </a:pPr>
            <a:r>
              <a:rPr lang="en" sz="1800" dirty="0"/>
              <a:t>Datenplattform</a:t>
            </a:r>
          </a:p>
        </p:txBody>
      </p:sp>
      <p:sp>
        <p:nvSpPr>
          <p:cNvPr id="124" name="Shape 124"/>
          <p:cNvSpPr txBox="1">
            <a:spLocks noGrp="1"/>
          </p:cNvSpPr>
          <p:nvPr>
            <p:ph type="title" idx="4294967295"/>
          </p:nvPr>
        </p:nvSpPr>
        <p:spPr>
          <a:xfrm>
            <a:off x="4667628" y="3047794"/>
            <a:ext cx="2022300" cy="578699"/>
          </a:xfrm>
          <a:prstGeom prst="rect">
            <a:avLst/>
          </a:prstGeom>
        </p:spPr>
        <p:txBody>
          <a:bodyPr lIns="91425" tIns="91425" rIns="91425" bIns="91425" anchor="b" anchorCtr="0">
            <a:noAutofit/>
          </a:bodyPr>
          <a:lstStyle/>
          <a:p>
            <a:pPr lvl="0" algn="ctr" rtl="0">
              <a:spcBef>
                <a:spcPts val="0"/>
              </a:spcBef>
              <a:buNone/>
            </a:pPr>
            <a:r>
              <a:rPr lang="en" sz="1800"/>
              <a:t>Office Integration</a:t>
            </a:r>
          </a:p>
        </p:txBody>
      </p:sp>
      <p:sp>
        <p:nvSpPr>
          <p:cNvPr id="125" name="Shape 125"/>
          <p:cNvSpPr txBox="1">
            <a:spLocks noGrp="1"/>
          </p:cNvSpPr>
          <p:nvPr>
            <p:ph type="body" idx="4294967295"/>
          </p:nvPr>
        </p:nvSpPr>
        <p:spPr>
          <a:xfrm>
            <a:off x="2449667" y="3572412"/>
            <a:ext cx="2022300" cy="1153800"/>
          </a:xfrm>
          <a:prstGeom prst="rect">
            <a:avLst/>
          </a:prstGeom>
        </p:spPr>
        <p:txBody>
          <a:bodyPr lIns="91425" tIns="91425" rIns="91425" bIns="91425" anchor="t" anchorCtr="0">
            <a:noAutofit/>
          </a:bodyPr>
          <a:lstStyle/>
          <a:p>
            <a:pPr lvl="0" algn="ctr" rtl="0">
              <a:spcBef>
                <a:spcPts val="0"/>
              </a:spcBef>
              <a:buNone/>
            </a:pPr>
            <a:r>
              <a:rPr lang="en" sz="1200" dirty="0"/>
              <a:t>Zentrale Zugriffsstrukturen über Microsoft SQL Server als Datenmanagement- und Analyse System mit integrierter rollenbasierter Sicherheit für alle Objekte</a:t>
            </a:r>
          </a:p>
        </p:txBody>
      </p:sp>
      <p:sp>
        <p:nvSpPr>
          <p:cNvPr id="126" name="Shape 126"/>
          <p:cNvSpPr txBox="1">
            <a:spLocks noGrp="1"/>
          </p:cNvSpPr>
          <p:nvPr>
            <p:ph type="body" idx="4294967295"/>
          </p:nvPr>
        </p:nvSpPr>
        <p:spPr>
          <a:xfrm>
            <a:off x="4667628" y="3572412"/>
            <a:ext cx="2022300" cy="1153800"/>
          </a:xfrm>
          <a:prstGeom prst="rect">
            <a:avLst/>
          </a:prstGeom>
        </p:spPr>
        <p:txBody>
          <a:bodyPr lIns="91425" tIns="91425" rIns="91425" bIns="91425" anchor="t" anchorCtr="0">
            <a:noAutofit/>
          </a:bodyPr>
          <a:lstStyle/>
          <a:p>
            <a:pPr lvl="0" algn="ctr" rtl="0">
              <a:spcBef>
                <a:spcPts val="0"/>
              </a:spcBef>
              <a:buNone/>
            </a:pPr>
            <a:r>
              <a:rPr lang="en" sz="1200"/>
              <a:t>Individuelle Auswertungen als Erweiterung nutzen, bei nach Bedarf den gelinkten Dokumentenaustausch mit Word und Excel nutzen</a:t>
            </a:r>
          </a:p>
        </p:txBody>
      </p:sp>
      <p:pic>
        <p:nvPicPr>
          <p:cNvPr id="127" name="Shape 127" descr="pdap_sunburts.gif"/>
          <p:cNvPicPr preferRelativeResize="0"/>
          <p:nvPr/>
        </p:nvPicPr>
        <p:blipFill rotWithShape="1">
          <a:blip r:embed="rId6">
            <a:alphaModFix/>
          </a:blip>
          <a:srcRect t="15843" b="15836"/>
          <a:stretch/>
        </p:blipFill>
        <p:spPr>
          <a:xfrm>
            <a:off x="7074589" y="1363020"/>
            <a:ext cx="1644300" cy="1644300"/>
          </a:xfrm>
          <a:prstGeom prst="ellipse">
            <a:avLst/>
          </a:prstGeom>
          <a:noFill/>
          <a:ln>
            <a:noFill/>
          </a:ln>
        </p:spPr>
      </p:pic>
      <p:sp>
        <p:nvSpPr>
          <p:cNvPr id="128" name="Shape 128"/>
          <p:cNvSpPr txBox="1">
            <a:spLocks noGrp="1"/>
          </p:cNvSpPr>
          <p:nvPr>
            <p:ph type="title" idx="4294967295"/>
          </p:nvPr>
        </p:nvSpPr>
        <p:spPr>
          <a:xfrm>
            <a:off x="6885589" y="3047794"/>
            <a:ext cx="2022300" cy="578699"/>
          </a:xfrm>
          <a:prstGeom prst="rect">
            <a:avLst/>
          </a:prstGeom>
        </p:spPr>
        <p:txBody>
          <a:bodyPr lIns="91425" tIns="91425" rIns="91425" bIns="91425" anchor="b" anchorCtr="0">
            <a:noAutofit/>
          </a:bodyPr>
          <a:lstStyle/>
          <a:p>
            <a:pPr lvl="0" algn="ctr" rtl="0">
              <a:spcBef>
                <a:spcPts val="0"/>
              </a:spcBef>
              <a:buNone/>
            </a:pPr>
            <a:r>
              <a:rPr lang="en" sz="1800"/>
              <a:t>Self Service</a:t>
            </a:r>
          </a:p>
        </p:txBody>
      </p:sp>
      <p:sp>
        <p:nvSpPr>
          <p:cNvPr id="129" name="Shape 129"/>
          <p:cNvSpPr txBox="1">
            <a:spLocks noGrp="1"/>
          </p:cNvSpPr>
          <p:nvPr>
            <p:ph type="body" idx="4294967295"/>
          </p:nvPr>
        </p:nvSpPr>
        <p:spPr>
          <a:xfrm>
            <a:off x="6885589" y="3572412"/>
            <a:ext cx="2022300" cy="1153800"/>
          </a:xfrm>
          <a:prstGeom prst="rect">
            <a:avLst/>
          </a:prstGeom>
        </p:spPr>
        <p:txBody>
          <a:bodyPr lIns="91425" tIns="91425" rIns="91425" bIns="91425" anchor="t" anchorCtr="0">
            <a:noAutofit/>
          </a:bodyPr>
          <a:lstStyle/>
          <a:p>
            <a:pPr lvl="0" algn="ctr" rtl="0">
              <a:spcBef>
                <a:spcPts val="0"/>
              </a:spcBef>
              <a:buNone/>
            </a:pPr>
            <a:r>
              <a:rPr lang="en" sz="1200"/>
              <a:t>Zentrale Zugriffe auf die relevanten Informationen, Auswertungen individuell konfigurieren </a:t>
            </a:r>
          </a:p>
        </p:txBody>
      </p:sp>
      <p:sp>
        <p:nvSpPr>
          <p:cNvPr id="130" name="Shape 130"/>
          <p:cNvSpPr txBox="1"/>
          <p:nvPr/>
        </p:nvSpPr>
        <p:spPr>
          <a:xfrm>
            <a:off x="350275" y="280225"/>
            <a:ext cx="8718900" cy="894000"/>
          </a:xfrm>
          <a:prstGeom prst="rect">
            <a:avLst/>
          </a:prstGeom>
          <a:noFill/>
          <a:ln>
            <a:noFill/>
          </a:ln>
        </p:spPr>
        <p:txBody>
          <a:bodyPr lIns="91425" tIns="91425" rIns="91425" bIns="91425" anchor="t" anchorCtr="0">
            <a:noAutofit/>
          </a:bodyPr>
          <a:lstStyle/>
          <a:p>
            <a:pPr lvl="0">
              <a:spcBef>
                <a:spcPts val="0"/>
              </a:spcBef>
              <a:buNone/>
            </a:pPr>
            <a:r>
              <a:rPr lang="en" sz="3000">
                <a:solidFill>
                  <a:schemeClr val="lt1"/>
                </a:solidFill>
                <a:latin typeface="Roboto"/>
                <a:ea typeface="Roboto"/>
                <a:cs typeface="Roboto"/>
                <a:sym typeface="Roboto"/>
              </a:rPr>
              <a:t>Operational Analytics - Wettbewerbsvorteile durch Echtzeitzugriff auf entscheidungsrelevante Daten</a:t>
            </a:r>
          </a:p>
        </p:txBody>
      </p:sp>
      <p:pic>
        <p:nvPicPr>
          <p:cNvPr id="131" name="Shape 131" descr="pdap75logo.gif">
            <a:hlinkClick r:id="rId7"/>
          </p:cNvPr>
          <p:cNvPicPr preferRelativeResize="0"/>
          <p:nvPr/>
        </p:nvPicPr>
        <p:blipFill>
          <a:blip r:embed="rId8">
            <a:alphaModFix/>
          </a:blip>
          <a:stretch>
            <a:fillRect/>
          </a:stretch>
        </p:blipFill>
        <p:spPr>
          <a:xfrm>
            <a:off x="7706050" y="4553549"/>
            <a:ext cx="1363249" cy="533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p:nvPr/>
        </p:nvSpPr>
        <p:spPr>
          <a:xfrm>
            <a:off x="0" y="0"/>
            <a:ext cx="9161100" cy="24846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137" name="Shape 137" descr="pdap_web_app.gif"/>
          <p:cNvPicPr preferRelativeResize="0"/>
          <p:nvPr/>
        </p:nvPicPr>
        <p:blipFill rotWithShape="1">
          <a:blip r:embed="rId3">
            <a:alphaModFix/>
          </a:blip>
          <a:srcRect l="7475" r="7475"/>
          <a:stretch/>
        </p:blipFill>
        <p:spPr>
          <a:xfrm>
            <a:off x="420725" y="1363020"/>
            <a:ext cx="1644300" cy="1644300"/>
          </a:xfrm>
          <a:prstGeom prst="ellipse">
            <a:avLst/>
          </a:prstGeom>
          <a:noFill/>
          <a:ln>
            <a:noFill/>
          </a:ln>
        </p:spPr>
      </p:pic>
      <p:pic>
        <p:nvPicPr>
          <p:cNvPr id="138" name="Shape 138"/>
          <p:cNvPicPr preferRelativeResize="0"/>
          <p:nvPr/>
        </p:nvPicPr>
        <p:blipFill>
          <a:blip r:embed="rId4"/>
          <a:stretch>
            <a:fillRect/>
          </a:stretch>
        </p:blipFill>
        <p:spPr>
          <a:xfrm>
            <a:off x="2638667" y="1404840"/>
            <a:ext cx="1644300" cy="1560659"/>
          </a:xfrm>
          <a:prstGeom prst="ellipse">
            <a:avLst/>
          </a:prstGeom>
          <a:noFill/>
          <a:ln>
            <a:noFill/>
          </a:ln>
        </p:spPr>
      </p:pic>
      <p:pic>
        <p:nvPicPr>
          <p:cNvPr id="139" name="Shape 139"/>
          <p:cNvPicPr preferRelativeResize="0"/>
          <p:nvPr/>
        </p:nvPicPr>
        <p:blipFill>
          <a:blip r:embed="rId5"/>
          <a:stretch>
            <a:fillRect/>
          </a:stretch>
        </p:blipFill>
        <p:spPr>
          <a:xfrm>
            <a:off x="4856628" y="1514633"/>
            <a:ext cx="1644300" cy="1341047"/>
          </a:xfrm>
          <a:prstGeom prst="ellipse">
            <a:avLst/>
          </a:prstGeom>
          <a:noFill/>
          <a:ln>
            <a:noFill/>
          </a:ln>
        </p:spPr>
      </p:pic>
      <p:sp>
        <p:nvSpPr>
          <p:cNvPr id="140" name="Shape 140"/>
          <p:cNvSpPr txBox="1">
            <a:spLocks noGrp="1"/>
          </p:cNvSpPr>
          <p:nvPr>
            <p:ph type="title" idx="4294967295"/>
          </p:nvPr>
        </p:nvSpPr>
        <p:spPr>
          <a:xfrm>
            <a:off x="231725" y="3047794"/>
            <a:ext cx="2022300" cy="578699"/>
          </a:xfrm>
          <a:prstGeom prst="rect">
            <a:avLst/>
          </a:prstGeom>
        </p:spPr>
        <p:txBody>
          <a:bodyPr lIns="91425" tIns="91425" rIns="91425" bIns="91425" anchor="b" anchorCtr="0">
            <a:noAutofit/>
          </a:bodyPr>
          <a:lstStyle/>
          <a:p>
            <a:pPr lvl="0" algn="ctr" rtl="0">
              <a:spcBef>
                <a:spcPts val="0"/>
              </a:spcBef>
              <a:buNone/>
            </a:pPr>
            <a:r>
              <a:rPr lang="en" sz="1800"/>
              <a:t>Ziele und Progonosen</a:t>
            </a:r>
          </a:p>
        </p:txBody>
      </p:sp>
      <p:sp>
        <p:nvSpPr>
          <p:cNvPr id="141" name="Shape 141"/>
          <p:cNvSpPr txBox="1">
            <a:spLocks noGrp="1"/>
          </p:cNvSpPr>
          <p:nvPr>
            <p:ph type="body" idx="4294967295"/>
          </p:nvPr>
        </p:nvSpPr>
        <p:spPr>
          <a:xfrm>
            <a:off x="231725" y="3572428"/>
            <a:ext cx="2022300" cy="1500900"/>
          </a:xfrm>
          <a:prstGeom prst="rect">
            <a:avLst/>
          </a:prstGeom>
        </p:spPr>
        <p:txBody>
          <a:bodyPr lIns="91425" tIns="91425" rIns="91425" bIns="91425" anchor="t" anchorCtr="0">
            <a:noAutofit/>
          </a:bodyPr>
          <a:lstStyle/>
          <a:p>
            <a:pPr lvl="0" algn="ctr" rtl="0">
              <a:spcBef>
                <a:spcPts val="0"/>
              </a:spcBef>
              <a:buNone/>
            </a:pPr>
            <a:r>
              <a:rPr lang="en" sz="1200"/>
              <a:t>Setzen von Zielen und Bewertung der Erreichbarkeit von Zielen, inkl. Warnmeldungen bei Gefährdung aufgrund der aktuellen </a:t>
            </a:r>
          </a:p>
        </p:txBody>
      </p:sp>
      <p:sp>
        <p:nvSpPr>
          <p:cNvPr id="142" name="Shape 142"/>
          <p:cNvSpPr txBox="1">
            <a:spLocks noGrp="1"/>
          </p:cNvSpPr>
          <p:nvPr>
            <p:ph type="title" idx="4294967295"/>
          </p:nvPr>
        </p:nvSpPr>
        <p:spPr>
          <a:xfrm>
            <a:off x="2449667" y="3047794"/>
            <a:ext cx="2022300" cy="578699"/>
          </a:xfrm>
          <a:prstGeom prst="rect">
            <a:avLst/>
          </a:prstGeom>
        </p:spPr>
        <p:txBody>
          <a:bodyPr lIns="91425" tIns="91425" rIns="91425" bIns="91425" anchor="b" anchorCtr="0">
            <a:noAutofit/>
          </a:bodyPr>
          <a:lstStyle/>
          <a:p>
            <a:pPr lvl="0" algn="ctr" rtl="0">
              <a:spcBef>
                <a:spcPts val="0"/>
              </a:spcBef>
              <a:buNone/>
            </a:pPr>
            <a:r>
              <a:rPr lang="en" sz="1800"/>
              <a:t>Verknüpfung von Feld und Planung</a:t>
            </a:r>
          </a:p>
        </p:txBody>
      </p:sp>
      <p:sp>
        <p:nvSpPr>
          <p:cNvPr id="143" name="Shape 143"/>
          <p:cNvSpPr txBox="1">
            <a:spLocks noGrp="1"/>
          </p:cNvSpPr>
          <p:nvPr>
            <p:ph type="title" idx="4294967295"/>
          </p:nvPr>
        </p:nvSpPr>
        <p:spPr>
          <a:xfrm>
            <a:off x="4667628" y="3047794"/>
            <a:ext cx="2022300" cy="578699"/>
          </a:xfrm>
          <a:prstGeom prst="rect">
            <a:avLst/>
          </a:prstGeom>
        </p:spPr>
        <p:txBody>
          <a:bodyPr lIns="91425" tIns="91425" rIns="91425" bIns="91425" anchor="b" anchorCtr="0">
            <a:noAutofit/>
          </a:bodyPr>
          <a:lstStyle/>
          <a:p>
            <a:pPr lvl="0" algn="ctr" rtl="0">
              <a:spcBef>
                <a:spcPts val="0"/>
              </a:spcBef>
              <a:buNone/>
            </a:pPr>
            <a:r>
              <a:rPr lang="en" sz="1800" dirty="0"/>
              <a:t>Fehlerbilder und Ursachen</a:t>
            </a:r>
          </a:p>
        </p:txBody>
      </p:sp>
      <p:sp>
        <p:nvSpPr>
          <p:cNvPr id="144" name="Shape 144"/>
          <p:cNvSpPr txBox="1">
            <a:spLocks noGrp="1"/>
          </p:cNvSpPr>
          <p:nvPr>
            <p:ph type="body" idx="4294967295"/>
          </p:nvPr>
        </p:nvSpPr>
        <p:spPr>
          <a:xfrm>
            <a:off x="2449667" y="3572412"/>
            <a:ext cx="2022300" cy="1153800"/>
          </a:xfrm>
          <a:prstGeom prst="rect">
            <a:avLst/>
          </a:prstGeom>
        </p:spPr>
        <p:txBody>
          <a:bodyPr lIns="91425" tIns="91425" rIns="91425" bIns="91425" anchor="t" anchorCtr="0">
            <a:noAutofit/>
          </a:bodyPr>
          <a:lstStyle/>
          <a:p>
            <a:pPr lvl="0" algn="ctr" rtl="0">
              <a:spcBef>
                <a:spcPts val="0"/>
              </a:spcBef>
              <a:buNone/>
            </a:pPr>
            <a:r>
              <a:rPr lang="en" sz="1200"/>
              <a:t>Durchgängigkeit bei Daten von dem Feldrückläufern, mit Rückkopplung in die Qualitätsplanung und Risikobewertung</a:t>
            </a:r>
          </a:p>
        </p:txBody>
      </p:sp>
      <p:sp>
        <p:nvSpPr>
          <p:cNvPr id="145" name="Shape 145"/>
          <p:cNvSpPr txBox="1">
            <a:spLocks noGrp="1"/>
          </p:cNvSpPr>
          <p:nvPr>
            <p:ph type="body" idx="4294967295"/>
          </p:nvPr>
        </p:nvSpPr>
        <p:spPr>
          <a:xfrm>
            <a:off x="4667628" y="3572412"/>
            <a:ext cx="2022300" cy="1153800"/>
          </a:xfrm>
          <a:prstGeom prst="rect">
            <a:avLst/>
          </a:prstGeom>
        </p:spPr>
        <p:txBody>
          <a:bodyPr lIns="91425" tIns="91425" rIns="91425" bIns="91425" anchor="t" anchorCtr="0">
            <a:noAutofit/>
          </a:bodyPr>
          <a:lstStyle/>
          <a:p>
            <a:pPr lvl="0" algn="ctr" rtl="0">
              <a:spcBef>
                <a:spcPts val="0"/>
              </a:spcBef>
              <a:buNone/>
            </a:pPr>
            <a:r>
              <a:rPr lang="en" sz="1200"/>
              <a:t>Einbeziehung von Beschreibungen zu Fehlerbildern und Ursachen mit getaggten Kennzeichnen</a:t>
            </a:r>
          </a:p>
        </p:txBody>
      </p:sp>
      <p:pic>
        <p:nvPicPr>
          <p:cNvPr id="146" name="Shape 146"/>
          <p:cNvPicPr preferRelativeResize="0"/>
          <p:nvPr/>
        </p:nvPicPr>
        <p:blipFill>
          <a:blip r:embed="rId6"/>
          <a:stretch>
            <a:fillRect/>
          </a:stretch>
        </p:blipFill>
        <p:spPr>
          <a:xfrm>
            <a:off x="7074589" y="1775285"/>
            <a:ext cx="1644300" cy="819770"/>
          </a:xfrm>
          <a:prstGeom prst="ellipse">
            <a:avLst/>
          </a:prstGeom>
          <a:noFill/>
          <a:ln>
            <a:noFill/>
          </a:ln>
        </p:spPr>
      </p:pic>
      <p:sp>
        <p:nvSpPr>
          <p:cNvPr id="147" name="Shape 147"/>
          <p:cNvSpPr txBox="1">
            <a:spLocks noGrp="1"/>
          </p:cNvSpPr>
          <p:nvPr>
            <p:ph type="title" idx="4294967295"/>
          </p:nvPr>
        </p:nvSpPr>
        <p:spPr>
          <a:xfrm>
            <a:off x="6753025" y="3047800"/>
            <a:ext cx="2316300" cy="578700"/>
          </a:xfrm>
          <a:prstGeom prst="rect">
            <a:avLst/>
          </a:prstGeom>
        </p:spPr>
        <p:txBody>
          <a:bodyPr lIns="91425" tIns="91425" rIns="91425" bIns="91425" anchor="b" anchorCtr="0">
            <a:noAutofit/>
          </a:bodyPr>
          <a:lstStyle/>
          <a:p>
            <a:pPr lvl="0" algn="ctr" rtl="0">
              <a:spcBef>
                <a:spcPts val="0"/>
              </a:spcBef>
              <a:buNone/>
            </a:pPr>
            <a:r>
              <a:rPr lang="en" sz="1800" dirty="0"/>
              <a:t>Visualisierung Kundenzufriedenheit</a:t>
            </a:r>
          </a:p>
        </p:txBody>
      </p:sp>
      <p:sp>
        <p:nvSpPr>
          <p:cNvPr id="148" name="Shape 148"/>
          <p:cNvSpPr txBox="1">
            <a:spLocks noGrp="1"/>
          </p:cNvSpPr>
          <p:nvPr>
            <p:ph type="body" idx="4294967295"/>
          </p:nvPr>
        </p:nvSpPr>
        <p:spPr>
          <a:xfrm>
            <a:off x="6885589" y="3572412"/>
            <a:ext cx="2022300" cy="1153800"/>
          </a:xfrm>
          <a:prstGeom prst="rect">
            <a:avLst/>
          </a:prstGeom>
        </p:spPr>
        <p:txBody>
          <a:bodyPr lIns="91425" tIns="91425" rIns="91425" bIns="91425" anchor="t" anchorCtr="0">
            <a:noAutofit/>
          </a:bodyPr>
          <a:lstStyle/>
          <a:p>
            <a:pPr lvl="0" algn="ctr" rtl="0">
              <a:spcBef>
                <a:spcPts val="0"/>
              </a:spcBef>
              <a:buNone/>
            </a:pPr>
            <a:r>
              <a:rPr lang="en" sz="1200"/>
              <a:t>Darstellung von regionalen und zeitlichen Zusammenhänge, mit Auflösung nach Kosten</a:t>
            </a:r>
          </a:p>
        </p:txBody>
      </p:sp>
      <p:sp>
        <p:nvSpPr>
          <p:cNvPr id="149" name="Shape 149"/>
          <p:cNvSpPr txBox="1"/>
          <p:nvPr/>
        </p:nvSpPr>
        <p:spPr>
          <a:xfrm>
            <a:off x="350275" y="280225"/>
            <a:ext cx="8718900" cy="894000"/>
          </a:xfrm>
          <a:prstGeom prst="rect">
            <a:avLst/>
          </a:prstGeom>
          <a:noFill/>
          <a:ln>
            <a:noFill/>
          </a:ln>
        </p:spPr>
        <p:txBody>
          <a:bodyPr lIns="91425" tIns="91425" rIns="91425" bIns="91425" anchor="t" anchorCtr="0">
            <a:noAutofit/>
          </a:bodyPr>
          <a:lstStyle/>
          <a:p>
            <a:pPr lvl="0" rtl="0">
              <a:spcBef>
                <a:spcPts val="0"/>
              </a:spcBef>
              <a:buNone/>
            </a:pPr>
            <a:r>
              <a:rPr lang="en" sz="3000">
                <a:solidFill>
                  <a:schemeClr val="lt1"/>
                </a:solidFill>
                <a:latin typeface="Roboto"/>
                <a:ea typeface="Roboto"/>
                <a:cs typeface="Roboto"/>
                <a:sym typeface="Roboto"/>
              </a:rPr>
              <a:t>Anwendung zur Schwerpunkt-Verdichtung und modulübergreifenden Datenanalyse </a:t>
            </a:r>
          </a:p>
        </p:txBody>
      </p:sp>
      <p:pic>
        <p:nvPicPr>
          <p:cNvPr id="150" name="Shape 150" descr="pdap75logo.gif">
            <a:hlinkClick r:id="rId7"/>
          </p:cNvPr>
          <p:cNvPicPr preferRelativeResize="0"/>
          <p:nvPr/>
        </p:nvPicPr>
        <p:blipFill>
          <a:blip r:embed="rId8">
            <a:alphaModFix/>
          </a:blip>
          <a:stretch>
            <a:fillRect/>
          </a:stretch>
        </p:blipFill>
        <p:spPr>
          <a:xfrm>
            <a:off x="7706050" y="4553549"/>
            <a:ext cx="1363249" cy="533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dirty="0"/>
              <a:t>Signaltafel zum Gewährleistungsmanagement </a:t>
            </a:r>
          </a:p>
        </p:txBody>
      </p:sp>
      <p:cxnSp>
        <p:nvCxnSpPr>
          <p:cNvPr id="156" name="Shape 15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sp>
        <p:nvSpPr>
          <p:cNvPr id="157" name="Shape 157"/>
          <p:cNvSpPr txBox="1">
            <a:spLocks noGrp="1"/>
          </p:cNvSpPr>
          <p:nvPr>
            <p:ph type="body" idx="1"/>
          </p:nvPr>
        </p:nvSpPr>
        <p:spPr>
          <a:xfrm>
            <a:off x="311700" y="1229975"/>
            <a:ext cx="4516800" cy="3339000"/>
          </a:xfrm>
          <a:prstGeom prst="rect">
            <a:avLst/>
          </a:prstGeom>
        </p:spPr>
        <p:txBody>
          <a:bodyPr lIns="91425" tIns="91425" rIns="91425" bIns="91425" anchor="t" anchorCtr="0">
            <a:noAutofit/>
          </a:bodyPr>
          <a:lstStyle/>
          <a:p>
            <a:pPr lvl="0">
              <a:spcBef>
                <a:spcPts val="0"/>
              </a:spcBef>
              <a:buNone/>
            </a:pPr>
            <a:r>
              <a:rPr lang="de-DE" sz="1800" dirty="0"/>
              <a:t>Verfolgung (Tracking)</a:t>
            </a:r>
            <a:r>
              <a:rPr lang="en" sz="1800" dirty="0"/>
              <a:t> Kennwerte</a:t>
            </a:r>
          </a:p>
          <a:p>
            <a:pPr lvl="0"/>
            <a:r>
              <a:rPr lang="en" sz="1800" dirty="0"/>
              <a:t>Kategorisierung Intern / Extern</a:t>
            </a:r>
          </a:p>
          <a:p>
            <a:r>
              <a:rPr lang="en" sz="1800" dirty="0"/>
              <a:t>Definition Warn- und Grenzwerte</a:t>
            </a:r>
          </a:p>
          <a:p>
            <a:pPr lvl="0"/>
            <a:r>
              <a:rPr lang="en" sz="1800" dirty="0"/>
              <a:t>Ampel-Visualisierung (行灯Andon)</a:t>
            </a:r>
          </a:p>
          <a:p>
            <a:pPr lvl="0">
              <a:spcBef>
                <a:spcPts val="0"/>
              </a:spcBef>
              <a:buNone/>
            </a:pPr>
            <a:r>
              <a:rPr lang="en" sz="1800" dirty="0"/>
              <a:t>Reminder bei Zielwertgefährdung</a:t>
            </a:r>
          </a:p>
          <a:p>
            <a:pPr lvl="0">
              <a:spcBef>
                <a:spcPts val="0"/>
              </a:spcBef>
              <a:buNone/>
            </a:pPr>
            <a:r>
              <a:rPr lang="en" sz="1800" dirty="0"/>
              <a:t>Darstellung der Historie</a:t>
            </a:r>
          </a:p>
          <a:p>
            <a:pPr lvl="0" rtl="0">
              <a:spcBef>
                <a:spcPts val="0"/>
              </a:spcBef>
              <a:buNone/>
            </a:pPr>
            <a:br>
              <a:rPr lang="en" sz="1800" dirty="0"/>
            </a:br>
            <a:endParaRPr lang="en" sz="1800" dirty="0"/>
          </a:p>
        </p:txBody>
      </p:sp>
      <p:pic>
        <p:nvPicPr>
          <p:cNvPr id="160" name="Shape 160" descr="pdap75logo.gif">
            <a:hlinkClick r:id="rId3"/>
          </p:cNvPr>
          <p:cNvPicPr preferRelativeResize="0"/>
          <p:nvPr/>
        </p:nvPicPr>
        <p:blipFill>
          <a:blip r:embed="rId4">
            <a:alphaModFix/>
          </a:blip>
          <a:stretch>
            <a:fillRect/>
          </a:stretch>
        </p:blipFill>
        <p:spPr>
          <a:xfrm>
            <a:off x="7706050" y="4553549"/>
            <a:ext cx="1363249" cy="533299"/>
          </a:xfrm>
          <a:prstGeom prst="rect">
            <a:avLst/>
          </a:prstGeom>
          <a:noFill/>
          <a:ln>
            <a:noFill/>
          </a:ln>
        </p:spPr>
      </p:pic>
      <p:pic>
        <p:nvPicPr>
          <p:cNvPr id="8" name="Grafik 7"/>
          <p:cNvPicPr/>
          <p:nvPr/>
        </p:nvPicPr>
        <p:blipFill>
          <a:blip r:embed="rId5"/>
          <a:stretch>
            <a:fillRect/>
          </a:stretch>
        </p:blipFill>
        <p:spPr>
          <a:xfrm>
            <a:off x="3924300" y="1229975"/>
            <a:ext cx="4601415" cy="26229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Signaltafel zum Gewährleistungsmanagement </a:t>
            </a:r>
          </a:p>
        </p:txBody>
      </p:sp>
      <p:cxnSp>
        <p:nvCxnSpPr>
          <p:cNvPr id="166" name="Shape 166"/>
          <p:cNvCxnSpPr/>
          <p:nvPr/>
        </p:nvCxnSpPr>
        <p:spPr>
          <a:xfrm rot="10800000">
            <a:off x="509400" y="4552050"/>
            <a:ext cx="8147100" cy="0"/>
          </a:xfrm>
          <a:prstGeom prst="straightConnector1">
            <a:avLst/>
          </a:prstGeom>
          <a:noFill/>
          <a:ln w="19050" cap="flat" cmpd="sng">
            <a:solidFill>
              <a:schemeClr val="dk1"/>
            </a:solidFill>
            <a:prstDash val="dot"/>
            <a:round/>
            <a:headEnd type="none" w="lg" len="lg"/>
            <a:tailEnd type="none" w="lg" len="lg"/>
          </a:ln>
        </p:spPr>
      </p:cxnSp>
      <p:pic>
        <p:nvPicPr>
          <p:cNvPr id="169" name="Shape 169" descr="pdap75logo.gif">
            <a:hlinkClick r:id="rId3"/>
          </p:cNvPr>
          <p:cNvPicPr preferRelativeResize="0"/>
          <p:nvPr/>
        </p:nvPicPr>
        <p:blipFill>
          <a:blip r:embed="rId4">
            <a:alphaModFix/>
          </a:blip>
          <a:stretch>
            <a:fillRect/>
          </a:stretch>
        </p:blipFill>
        <p:spPr>
          <a:xfrm>
            <a:off x="7706050" y="4553549"/>
            <a:ext cx="1363249" cy="533299"/>
          </a:xfrm>
          <a:prstGeom prst="rect">
            <a:avLst/>
          </a:prstGeom>
          <a:noFill/>
          <a:ln>
            <a:noFill/>
          </a:ln>
        </p:spPr>
      </p:pic>
      <p:pic>
        <p:nvPicPr>
          <p:cNvPr id="7" name="Grafik 6">
            <a:extLst>
              <a:ext uri="{FF2B5EF4-FFF2-40B4-BE49-F238E27FC236}">
                <a16:creationId xmlns:a16="http://schemas.microsoft.com/office/drawing/2014/main" id="{92AD13A9-5027-4087-99B7-33FCEE40964F}"/>
              </a:ext>
            </a:extLst>
          </p:cNvPr>
          <p:cNvPicPr/>
          <p:nvPr/>
        </p:nvPicPr>
        <p:blipFill>
          <a:blip r:embed="rId5"/>
          <a:stretch>
            <a:fillRect/>
          </a:stretch>
        </p:blipFill>
        <p:spPr>
          <a:xfrm>
            <a:off x="3455580" y="1322882"/>
            <a:ext cx="5200919" cy="3091548"/>
          </a:xfrm>
          <a:prstGeom prst="rect">
            <a:avLst/>
          </a:prstGeom>
        </p:spPr>
      </p:pic>
      <p:sp>
        <p:nvSpPr>
          <p:cNvPr id="167" name="Shape 167"/>
          <p:cNvSpPr txBox="1">
            <a:spLocks noGrp="1"/>
          </p:cNvSpPr>
          <p:nvPr>
            <p:ph type="body" idx="1"/>
          </p:nvPr>
        </p:nvSpPr>
        <p:spPr>
          <a:xfrm>
            <a:off x="311700" y="1229975"/>
            <a:ext cx="4377000" cy="3470400"/>
          </a:xfrm>
          <a:prstGeom prst="rect">
            <a:avLst/>
          </a:prstGeom>
        </p:spPr>
        <p:txBody>
          <a:bodyPr lIns="91425" tIns="91425" rIns="91425" bIns="91425" anchor="t" anchorCtr="0">
            <a:noAutofit/>
          </a:bodyPr>
          <a:lstStyle/>
          <a:p>
            <a:pPr lvl="0" rtl="0">
              <a:spcBef>
                <a:spcPts val="0"/>
              </a:spcBef>
              <a:buNone/>
            </a:pPr>
            <a:r>
              <a:rPr lang="en" sz="1800" dirty="0"/>
              <a:t>Zielwert Verwaltung</a:t>
            </a:r>
            <a:br>
              <a:rPr lang="en" sz="1800" dirty="0"/>
            </a:br>
            <a:r>
              <a:rPr lang="en" sz="1800" dirty="0"/>
              <a:t>für kunden- </a:t>
            </a:r>
            <a:r>
              <a:rPr lang="de-DE" sz="1800" dirty="0"/>
              <a:t>und </a:t>
            </a:r>
            <a:br>
              <a:rPr lang="de-DE" sz="1800" dirty="0"/>
            </a:br>
            <a:r>
              <a:rPr lang="en" sz="1800" dirty="0"/>
              <a:t>lieferantenbezogene,</a:t>
            </a:r>
            <a:br>
              <a:rPr lang="en" sz="1800" dirty="0"/>
            </a:br>
            <a:r>
              <a:rPr lang="de-DE" sz="1800" dirty="0"/>
              <a:t>sowie </a:t>
            </a:r>
            <a:r>
              <a:rPr lang="en" sz="1800" dirty="0"/>
              <a:t>interne Vorgänge</a:t>
            </a:r>
          </a:p>
          <a:p>
            <a:pPr lvl="0" rtl="0">
              <a:spcBef>
                <a:spcPts val="0"/>
              </a:spcBef>
              <a:buNone/>
            </a:pPr>
            <a:r>
              <a:rPr lang="de-DE" sz="1800" dirty="0"/>
              <a:t>Darstellung des </a:t>
            </a:r>
            <a:br>
              <a:rPr lang="de-DE" sz="1800" dirty="0"/>
            </a:br>
            <a:r>
              <a:rPr lang="de-DE" sz="1800" dirty="0"/>
              <a:t>Erfüllungsgrads zu den </a:t>
            </a:r>
            <a:br>
              <a:rPr lang="de-DE" sz="1800" dirty="0"/>
            </a:br>
            <a:r>
              <a:rPr lang="de-DE" sz="1800" dirty="0"/>
              <a:t>abgelaufenen Jahren</a:t>
            </a:r>
            <a:endParaRPr sz="1800" dirty="0"/>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1043</Words>
  <Application>Microsoft Office PowerPoint</Application>
  <PresentationFormat>Bildschirmpräsentation (16:9)</PresentationFormat>
  <Paragraphs>136</Paragraphs>
  <Slides>22</Slides>
  <Notes>22</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22</vt:i4>
      </vt:variant>
    </vt:vector>
  </HeadingPairs>
  <TitlesOfParts>
    <vt:vector size="25" baseType="lpstr">
      <vt:lpstr>Roboto</vt:lpstr>
      <vt:lpstr>Arial</vt:lpstr>
      <vt:lpstr>geometric</vt:lpstr>
      <vt:lpstr>PDAP7.5 MV - CAQ-Prozesse zur Laufzeit bewertbar im Kennzahlensystem  </vt:lpstr>
      <vt:lpstr>ZIELE DER IATF 16949 Der kontinuierliche Verbesserungsprozess </vt:lpstr>
      <vt:lpstr>Vielfältige Systemanforderungen:  Daten aus unterschiedlichsten Quellen mit unterschiedlicher Qualität, in einem ganzheitlichen Kennzahlensystem, nach Zielvorgaben bewerten und die Erreichbarkeit dieser Ziele laufend überwachen</vt:lpstr>
      <vt:lpstr>Viele operative Abläufe bleiben gleich</vt:lpstr>
      <vt:lpstr>Beispiel: Automatische Risikoverfolgung </vt:lpstr>
      <vt:lpstr>Cloud, App, Local</vt:lpstr>
      <vt:lpstr>Ziele und Progonosen</vt:lpstr>
      <vt:lpstr>Signaltafel zum Gewährleistungsmanagement </vt:lpstr>
      <vt:lpstr>Signaltafel zum Gewährleistungsmanagement </vt:lpstr>
      <vt:lpstr>Datenalarm bei Zielwertgefährdung </vt:lpstr>
      <vt:lpstr>Verwaltung der Verteilerkreise im System</vt:lpstr>
      <vt:lpstr>Schwerpunktverdichtung nach Abweichungen </vt:lpstr>
      <vt:lpstr>Fehlerbaumdarstellung </vt:lpstr>
      <vt:lpstr>Risikobewertung in der Qualitätsplanung</vt:lpstr>
      <vt:lpstr>Risikobewertung in der Qualitätsplanung</vt:lpstr>
      <vt:lpstr>Risikobewertung über alle FMEA’s</vt:lpstr>
      <vt:lpstr>Bewertung der Kundenzufriedenheit </vt:lpstr>
      <vt:lpstr>Kundenzufriedenheit nach PLZ-Kategorien</vt:lpstr>
      <vt:lpstr>Bewertung der Arbeitskosten im Länderkontext</vt:lpstr>
      <vt:lpstr>Bewertung der Daten nach Vertrauenswürdigkeit</vt:lpstr>
      <vt:lpstr> Reduzieren Sie Ihre Risikomatrix und machen Sie mehr aus Ihren Daten Prozesse nicht nur  beherrschen, sondern auch bewerten   Prozesslenkung und Analyse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PDAP7.5 MV - CAQ-Prozesse zur Laufzeit bewertbar im Kennzahlensystem  </dc:title>
  <dc:creator>Mark Hausmann</dc:creator>
  <cp:lastModifiedBy>Mark Hausmann</cp:lastModifiedBy>
  <cp:revision>36</cp:revision>
  <dcterms:modified xsi:type="dcterms:W3CDTF">2017-09-09T15:27:43Z</dcterms:modified>
</cp:coreProperties>
</file>